
<file path=[Content_Types].xml><?xml version="1.0" encoding="utf-8"?>
<Types xmlns="http://schemas.openxmlformats.org/package/2006/content-types">
  <Default Extension="bin" ContentType="application/vnd.openxmlformats-officedocument.oleObject"/>
  <Default Extension="bmp" ContentType="image/bmp"/>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4" r:id="rId2"/>
  </p:sldMasterIdLst>
  <p:notesMasterIdLst>
    <p:notesMasterId r:id="rId45"/>
  </p:notesMasterIdLst>
  <p:handoutMasterIdLst>
    <p:handoutMasterId r:id="rId46"/>
  </p:handoutMasterIdLst>
  <p:sldIdLst>
    <p:sldId id="256" r:id="rId3"/>
    <p:sldId id="301" r:id="rId4"/>
    <p:sldId id="332" r:id="rId5"/>
    <p:sldId id="302" r:id="rId6"/>
    <p:sldId id="303" r:id="rId7"/>
    <p:sldId id="305" r:id="rId8"/>
    <p:sldId id="304" r:id="rId9"/>
    <p:sldId id="309" r:id="rId10"/>
    <p:sldId id="312" r:id="rId11"/>
    <p:sldId id="315" r:id="rId12"/>
    <p:sldId id="316" r:id="rId13"/>
    <p:sldId id="318" r:id="rId14"/>
    <p:sldId id="320" r:id="rId15"/>
    <p:sldId id="321" r:id="rId16"/>
    <p:sldId id="322" r:id="rId17"/>
    <p:sldId id="323" r:id="rId18"/>
    <p:sldId id="324" r:id="rId19"/>
    <p:sldId id="262" r:id="rId20"/>
    <p:sldId id="260" r:id="rId21"/>
    <p:sldId id="263" r:id="rId22"/>
    <p:sldId id="264" r:id="rId23"/>
    <p:sldId id="326" r:id="rId24"/>
    <p:sldId id="265" r:id="rId25"/>
    <p:sldId id="266" r:id="rId26"/>
    <p:sldId id="267" r:id="rId27"/>
    <p:sldId id="268" r:id="rId28"/>
    <p:sldId id="269" r:id="rId29"/>
    <p:sldId id="270" r:id="rId30"/>
    <p:sldId id="271" r:id="rId31"/>
    <p:sldId id="273" r:id="rId32"/>
    <p:sldId id="274" r:id="rId33"/>
    <p:sldId id="276" r:id="rId34"/>
    <p:sldId id="278" r:id="rId35"/>
    <p:sldId id="272" r:id="rId36"/>
    <p:sldId id="327" r:id="rId37"/>
    <p:sldId id="281" r:id="rId38"/>
    <p:sldId id="328" r:id="rId39"/>
    <p:sldId id="325" r:id="rId40"/>
    <p:sldId id="329" r:id="rId41"/>
    <p:sldId id="330" r:id="rId42"/>
    <p:sldId id="331" r:id="rId43"/>
    <p:sldId id="283" r:id="rId44"/>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jA5X7Zz1Q7PMfvek+ZN8jlZwZH6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32"/>
    <p:restoredTop sz="80340"/>
  </p:normalViewPr>
  <p:slideViewPr>
    <p:cSldViewPr snapToGrid="0">
      <p:cViewPr varScale="1">
        <p:scale>
          <a:sx n="101" d="100"/>
          <a:sy n="101" d="100"/>
        </p:scale>
        <p:origin x="1760" y="200"/>
      </p:cViewPr>
      <p:guideLst/>
    </p:cSldViewPr>
  </p:slid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5.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76F31-A398-784F-8F1F-C885FDB3F2E7}" type="doc">
      <dgm:prSet loTypeId="urn:microsoft.com/office/officeart/2005/8/layout/process2" loCatId="" qsTypeId="urn:microsoft.com/office/officeart/2005/8/quickstyle/simple2" qsCatId="simple" csTypeId="urn:microsoft.com/office/officeart/2005/8/colors/accent1_2" csCatId="accent1" phldr="1"/>
      <dgm:spPr/>
    </dgm:pt>
    <dgm:pt modelId="{6C0A677F-B78A-4C44-8C78-1625BEA64600}">
      <dgm:prSet phldrT="[Text]"/>
      <dgm:spPr/>
      <dgm:t>
        <a:bodyPr/>
        <a:lstStyle/>
        <a:p>
          <a:r>
            <a:rPr lang="en-US" dirty="0"/>
            <a:t>Select Training Fields</a:t>
          </a:r>
        </a:p>
      </dgm:t>
    </dgm:pt>
    <dgm:pt modelId="{4FFCD7E5-8586-7C4B-B6D7-E7D3A94787BA}" type="parTrans" cxnId="{D0E32ED5-E301-FD45-9C0F-A69B256076A1}">
      <dgm:prSet/>
      <dgm:spPr/>
      <dgm:t>
        <a:bodyPr/>
        <a:lstStyle/>
        <a:p>
          <a:endParaRPr lang="en-US"/>
        </a:p>
      </dgm:t>
    </dgm:pt>
    <dgm:pt modelId="{1F9250AE-E1A3-F74B-BB6D-172E052F40EA}" type="sibTrans" cxnId="{D0E32ED5-E301-FD45-9C0F-A69B256076A1}">
      <dgm:prSet/>
      <dgm:spPr/>
      <dgm:t>
        <a:bodyPr/>
        <a:lstStyle/>
        <a:p>
          <a:endParaRPr lang="en-US" dirty="0"/>
        </a:p>
      </dgm:t>
    </dgm:pt>
    <dgm:pt modelId="{2FBBD669-E8AB-0F4A-8252-AEAF620E60DD}">
      <dgm:prSet phldrT="[Text]"/>
      <dgm:spPr/>
      <dgm:t>
        <a:bodyPr/>
        <a:lstStyle/>
        <a:p>
          <a:r>
            <a:rPr lang="en-US" dirty="0"/>
            <a:t>Edit/Evaluate Signatures</a:t>
          </a:r>
        </a:p>
      </dgm:t>
    </dgm:pt>
    <dgm:pt modelId="{37B6C4D4-5A8B-474B-A647-44AE39D21725}" type="parTrans" cxnId="{8C9B9C31-D1E6-AA4D-816D-C7D3A000D632}">
      <dgm:prSet/>
      <dgm:spPr/>
      <dgm:t>
        <a:bodyPr/>
        <a:lstStyle/>
        <a:p>
          <a:endParaRPr lang="en-US"/>
        </a:p>
      </dgm:t>
    </dgm:pt>
    <dgm:pt modelId="{58837D8C-747B-0246-83C1-922BA0752ACF}" type="sibTrans" cxnId="{8C9B9C31-D1E6-AA4D-816D-C7D3A000D632}">
      <dgm:prSet/>
      <dgm:spPr/>
      <dgm:t>
        <a:bodyPr/>
        <a:lstStyle/>
        <a:p>
          <a:endParaRPr lang="en-US" dirty="0"/>
        </a:p>
      </dgm:t>
    </dgm:pt>
    <dgm:pt modelId="{C6473662-FA8D-0244-86D6-ACFFCF659797}">
      <dgm:prSet phldrT="[Text]"/>
      <dgm:spPr/>
      <dgm:t>
        <a:bodyPr/>
        <a:lstStyle/>
        <a:p>
          <a:r>
            <a:rPr lang="en-US" dirty="0"/>
            <a:t>Classify Image</a:t>
          </a:r>
        </a:p>
      </dgm:t>
    </dgm:pt>
    <dgm:pt modelId="{082951EA-2E1D-8149-8456-24B0E65F7BA1}" type="parTrans" cxnId="{FE13252C-1972-AF46-B3E2-4A979E45C050}">
      <dgm:prSet/>
      <dgm:spPr/>
      <dgm:t>
        <a:bodyPr/>
        <a:lstStyle/>
        <a:p>
          <a:endParaRPr lang="en-US"/>
        </a:p>
      </dgm:t>
    </dgm:pt>
    <dgm:pt modelId="{1575E436-8038-6447-AD14-1596D3A04295}" type="sibTrans" cxnId="{FE13252C-1972-AF46-B3E2-4A979E45C050}">
      <dgm:prSet/>
      <dgm:spPr/>
      <dgm:t>
        <a:bodyPr/>
        <a:lstStyle/>
        <a:p>
          <a:endParaRPr lang="en-US" dirty="0"/>
        </a:p>
      </dgm:t>
    </dgm:pt>
    <dgm:pt modelId="{CE278148-6C4B-9945-B181-E7111A016B4E}">
      <dgm:prSet/>
      <dgm:spPr/>
      <dgm:t>
        <a:bodyPr/>
        <a:lstStyle/>
        <a:p>
          <a:r>
            <a:rPr lang="en-US" dirty="0"/>
            <a:t>Evaluate Classification</a:t>
          </a:r>
        </a:p>
      </dgm:t>
    </dgm:pt>
    <dgm:pt modelId="{86A160B3-48EF-7846-A81D-D9AC0CB0C757}" type="parTrans" cxnId="{656C3C39-B2E5-4742-9E2D-BFAEF8982BA4}">
      <dgm:prSet/>
      <dgm:spPr/>
      <dgm:t>
        <a:bodyPr/>
        <a:lstStyle/>
        <a:p>
          <a:endParaRPr lang="en-US"/>
        </a:p>
      </dgm:t>
    </dgm:pt>
    <dgm:pt modelId="{4AE32175-7B09-624F-BEC3-0CDB47E1045E}" type="sibTrans" cxnId="{656C3C39-B2E5-4742-9E2D-BFAEF8982BA4}">
      <dgm:prSet/>
      <dgm:spPr/>
      <dgm:t>
        <a:bodyPr/>
        <a:lstStyle/>
        <a:p>
          <a:endParaRPr lang="en-US"/>
        </a:p>
      </dgm:t>
    </dgm:pt>
    <dgm:pt modelId="{8512C111-FCF2-904B-8783-6C052B744095}" type="pres">
      <dgm:prSet presAssocID="{1B376F31-A398-784F-8F1F-C885FDB3F2E7}" presName="linearFlow" presStyleCnt="0">
        <dgm:presLayoutVars>
          <dgm:resizeHandles val="exact"/>
        </dgm:presLayoutVars>
      </dgm:prSet>
      <dgm:spPr/>
    </dgm:pt>
    <dgm:pt modelId="{604F3312-2FFF-6944-8E3A-43A408E2BE20}" type="pres">
      <dgm:prSet presAssocID="{6C0A677F-B78A-4C44-8C78-1625BEA64600}" presName="node" presStyleLbl="node1" presStyleIdx="0" presStyleCnt="4">
        <dgm:presLayoutVars>
          <dgm:bulletEnabled val="1"/>
        </dgm:presLayoutVars>
      </dgm:prSet>
      <dgm:spPr/>
    </dgm:pt>
    <dgm:pt modelId="{56CA6FE9-65A4-B547-9E6E-631B900CD434}" type="pres">
      <dgm:prSet presAssocID="{1F9250AE-E1A3-F74B-BB6D-172E052F40EA}" presName="sibTrans" presStyleLbl="sibTrans2D1" presStyleIdx="0" presStyleCnt="3"/>
      <dgm:spPr/>
    </dgm:pt>
    <dgm:pt modelId="{0B519043-8090-D14C-9B68-4C5A37A972BF}" type="pres">
      <dgm:prSet presAssocID="{1F9250AE-E1A3-F74B-BB6D-172E052F40EA}" presName="connectorText" presStyleLbl="sibTrans2D1" presStyleIdx="0" presStyleCnt="3"/>
      <dgm:spPr/>
    </dgm:pt>
    <dgm:pt modelId="{B3ED2FC2-22F0-E143-83B2-CF8D1BC8612C}" type="pres">
      <dgm:prSet presAssocID="{2FBBD669-E8AB-0F4A-8252-AEAF620E60DD}" presName="node" presStyleLbl="node1" presStyleIdx="1" presStyleCnt="4">
        <dgm:presLayoutVars>
          <dgm:bulletEnabled val="1"/>
        </dgm:presLayoutVars>
      </dgm:prSet>
      <dgm:spPr/>
    </dgm:pt>
    <dgm:pt modelId="{AB274188-E05A-3B4E-8319-2D187540CA3C}" type="pres">
      <dgm:prSet presAssocID="{58837D8C-747B-0246-83C1-922BA0752ACF}" presName="sibTrans" presStyleLbl="sibTrans2D1" presStyleIdx="1" presStyleCnt="3"/>
      <dgm:spPr/>
    </dgm:pt>
    <dgm:pt modelId="{09CB5549-87C1-B54C-BFA5-901E9ADF6092}" type="pres">
      <dgm:prSet presAssocID="{58837D8C-747B-0246-83C1-922BA0752ACF}" presName="connectorText" presStyleLbl="sibTrans2D1" presStyleIdx="1" presStyleCnt="3"/>
      <dgm:spPr/>
    </dgm:pt>
    <dgm:pt modelId="{BE4123B7-CE4D-F343-B498-66110ECF842E}" type="pres">
      <dgm:prSet presAssocID="{C6473662-FA8D-0244-86D6-ACFFCF659797}" presName="node" presStyleLbl="node1" presStyleIdx="2" presStyleCnt="4">
        <dgm:presLayoutVars>
          <dgm:bulletEnabled val="1"/>
        </dgm:presLayoutVars>
      </dgm:prSet>
      <dgm:spPr/>
    </dgm:pt>
    <dgm:pt modelId="{39613287-5CFE-0C40-9BBA-E4DEAC74EE9E}" type="pres">
      <dgm:prSet presAssocID="{1575E436-8038-6447-AD14-1596D3A04295}" presName="sibTrans" presStyleLbl="sibTrans2D1" presStyleIdx="2" presStyleCnt="3"/>
      <dgm:spPr/>
    </dgm:pt>
    <dgm:pt modelId="{522ECE04-542F-314D-AC10-3F1F6A52B04E}" type="pres">
      <dgm:prSet presAssocID="{1575E436-8038-6447-AD14-1596D3A04295}" presName="connectorText" presStyleLbl="sibTrans2D1" presStyleIdx="2" presStyleCnt="3"/>
      <dgm:spPr/>
    </dgm:pt>
    <dgm:pt modelId="{263CD98F-F575-8C4B-B222-304643A35023}" type="pres">
      <dgm:prSet presAssocID="{CE278148-6C4B-9945-B181-E7111A016B4E}" presName="node" presStyleLbl="node1" presStyleIdx="3" presStyleCnt="4">
        <dgm:presLayoutVars>
          <dgm:bulletEnabled val="1"/>
        </dgm:presLayoutVars>
      </dgm:prSet>
      <dgm:spPr/>
    </dgm:pt>
  </dgm:ptLst>
  <dgm:cxnLst>
    <dgm:cxn modelId="{F6391907-2B2A-C64F-9891-B8EEF637D786}" type="presOf" srcId="{6C0A677F-B78A-4C44-8C78-1625BEA64600}" destId="{604F3312-2FFF-6944-8E3A-43A408E2BE20}" srcOrd="0" destOrd="0" presId="urn:microsoft.com/office/officeart/2005/8/layout/process2"/>
    <dgm:cxn modelId="{13E92A0B-BBEA-7E4C-B717-819DE0E47203}" type="presOf" srcId="{1F9250AE-E1A3-F74B-BB6D-172E052F40EA}" destId="{56CA6FE9-65A4-B547-9E6E-631B900CD434}" srcOrd="0" destOrd="0" presId="urn:microsoft.com/office/officeart/2005/8/layout/process2"/>
    <dgm:cxn modelId="{224CA617-CAC2-D349-8851-4D1A3CFC7B7C}" type="presOf" srcId="{1F9250AE-E1A3-F74B-BB6D-172E052F40EA}" destId="{0B519043-8090-D14C-9B68-4C5A37A972BF}" srcOrd="1" destOrd="0" presId="urn:microsoft.com/office/officeart/2005/8/layout/process2"/>
    <dgm:cxn modelId="{96BEFF20-8A65-F149-BAFA-10E142C8F79D}" type="presOf" srcId="{CE278148-6C4B-9945-B181-E7111A016B4E}" destId="{263CD98F-F575-8C4B-B222-304643A35023}" srcOrd="0" destOrd="0" presId="urn:microsoft.com/office/officeart/2005/8/layout/process2"/>
    <dgm:cxn modelId="{6BC1462B-B926-044F-BC33-2E248058EE65}" type="presOf" srcId="{2FBBD669-E8AB-0F4A-8252-AEAF620E60DD}" destId="{B3ED2FC2-22F0-E143-83B2-CF8D1BC8612C}" srcOrd="0" destOrd="0" presId="urn:microsoft.com/office/officeart/2005/8/layout/process2"/>
    <dgm:cxn modelId="{FE13252C-1972-AF46-B3E2-4A979E45C050}" srcId="{1B376F31-A398-784F-8F1F-C885FDB3F2E7}" destId="{C6473662-FA8D-0244-86D6-ACFFCF659797}" srcOrd="2" destOrd="0" parTransId="{082951EA-2E1D-8149-8456-24B0E65F7BA1}" sibTransId="{1575E436-8038-6447-AD14-1596D3A04295}"/>
    <dgm:cxn modelId="{8C9B9C31-D1E6-AA4D-816D-C7D3A000D632}" srcId="{1B376F31-A398-784F-8F1F-C885FDB3F2E7}" destId="{2FBBD669-E8AB-0F4A-8252-AEAF620E60DD}" srcOrd="1" destOrd="0" parTransId="{37B6C4D4-5A8B-474B-A647-44AE39D21725}" sibTransId="{58837D8C-747B-0246-83C1-922BA0752ACF}"/>
    <dgm:cxn modelId="{656C3C39-B2E5-4742-9E2D-BFAEF8982BA4}" srcId="{1B376F31-A398-784F-8F1F-C885FDB3F2E7}" destId="{CE278148-6C4B-9945-B181-E7111A016B4E}" srcOrd="3" destOrd="0" parTransId="{86A160B3-48EF-7846-A81D-D9AC0CB0C757}" sibTransId="{4AE32175-7B09-624F-BEC3-0CDB47E1045E}"/>
    <dgm:cxn modelId="{B4DD1F5C-1869-5B41-9956-031E15EF1B75}" type="presOf" srcId="{1575E436-8038-6447-AD14-1596D3A04295}" destId="{39613287-5CFE-0C40-9BBA-E4DEAC74EE9E}" srcOrd="0" destOrd="0" presId="urn:microsoft.com/office/officeart/2005/8/layout/process2"/>
    <dgm:cxn modelId="{9B828B91-4C17-2142-AEC7-922B2FC59D2C}" type="presOf" srcId="{1B376F31-A398-784F-8F1F-C885FDB3F2E7}" destId="{8512C111-FCF2-904B-8783-6C052B744095}" srcOrd="0" destOrd="0" presId="urn:microsoft.com/office/officeart/2005/8/layout/process2"/>
    <dgm:cxn modelId="{982C97B4-D585-5B4F-89B6-0DB38E5EA731}" type="presOf" srcId="{1575E436-8038-6447-AD14-1596D3A04295}" destId="{522ECE04-542F-314D-AC10-3F1F6A52B04E}" srcOrd="1" destOrd="0" presId="urn:microsoft.com/office/officeart/2005/8/layout/process2"/>
    <dgm:cxn modelId="{D0E32ED5-E301-FD45-9C0F-A69B256076A1}" srcId="{1B376F31-A398-784F-8F1F-C885FDB3F2E7}" destId="{6C0A677F-B78A-4C44-8C78-1625BEA64600}" srcOrd="0" destOrd="0" parTransId="{4FFCD7E5-8586-7C4B-B6D7-E7D3A94787BA}" sibTransId="{1F9250AE-E1A3-F74B-BB6D-172E052F40EA}"/>
    <dgm:cxn modelId="{D5065BE4-E40B-E24E-8A71-2E5B98EEAFD0}" type="presOf" srcId="{58837D8C-747B-0246-83C1-922BA0752ACF}" destId="{09CB5549-87C1-B54C-BFA5-901E9ADF6092}" srcOrd="1" destOrd="0" presId="urn:microsoft.com/office/officeart/2005/8/layout/process2"/>
    <dgm:cxn modelId="{888968F1-145F-6F4A-B25A-E9C161C484B8}" type="presOf" srcId="{58837D8C-747B-0246-83C1-922BA0752ACF}" destId="{AB274188-E05A-3B4E-8319-2D187540CA3C}" srcOrd="0" destOrd="0" presId="urn:microsoft.com/office/officeart/2005/8/layout/process2"/>
    <dgm:cxn modelId="{396515F7-C6EA-184D-ADF7-1B4C8DBA34E4}" type="presOf" srcId="{C6473662-FA8D-0244-86D6-ACFFCF659797}" destId="{BE4123B7-CE4D-F343-B498-66110ECF842E}" srcOrd="0" destOrd="0" presId="urn:microsoft.com/office/officeart/2005/8/layout/process2"/>
    <dgm:cxn modelId="{88E798FC-4614-0148-A25A-7FE0CB602B38}" type="presParOf" srcId="{8512C111-FCF2-904B-8783-6C052B744095}" destId="{604F3312-2FFF-6944-8E3A-43A408E2BE20}" srcOrd="0" destOrd="0" presId="urn:microsoft.com/office/officeart/2005/8/layout/process2"/>
    <dgm:cxn modelId="{9B324ACD-5427-624D-AFF5-51AA8FC13F12}" type="presParOf" srcId="{8512C111-FCF2-904B-8783-6C052B744095}" destId="{56CA6FE9-65A4-B547-9E6E-631B900CD434}" srcOrd="1" destOrd="0" presId="urn:microsoft.com/office/officeart/2005/8/layout/process2"/>
    <dgm:cxn modelId="{B780B6AF-D049-8E4B-A84A-6163F6E83983}" type="presParOf" srcId="{56CA6FE9-65A4-B547-9E6E-631B900CD434}" destId="{0B519043-8090-D14C-9B68-4C5A37A972BF}" srcOrd="0" destOrd="0" presId="urn:microsoft.com/office/officeart/2005/8/layout/process2"/>
    <dgm:cxn modelId="{F76E835D-B4EF-E044-90BE-C438DBFCA518}" type="presParOf" srcId="{8512C111-FCF2-904B-8783-6C052B744095}" destId="{B3ED2FC2-22F0-E143-83B2-CF8D1BC8612C}" srcOrd="2" destOrd="0" presId="urn:microsoft.com/office/officeart/2005/8/layout/process2"/>
    <dgm:cxn modelId="{89703CC0-E4D7-3F42-8619-8F2332E03B81}" type="presParOf" srcId="{8512C111-FCF2-904B-8783-6C052B744095}" destId="{AB274188-E05A-3B4E-8319-2D187540CA3C}" srcOrd="3" destOrd="0" presId="urn:microsoft.com/office/officeart/2005/8/layout/process2"/>
    <dgm:cxn modelId="{A26172D3-AE46-194A-9B41-25130787C170}" type="presParOf" srcId="{AB274188-E05A-3B4E-8319-2D187540CA3C}" destId="{09CB5549-87C1-B54C-BFA5-901E9ADF6092}" srcOrd="0" destOrd="0" presId="urn:microsoft.com/office/officeart/2005/8/layout/process2"/>
    <dgm:cxn modelId="{0B99CB61-93A5-984B-8ACA-4988A344143E}" type="presParOf" srcId="{8512C111-FCF2-904B-8783-6C052B744095}" destId="{BE4123B7-CE4D-F343-B498-66110ECF842E}" srcOrd="4" destOrd="0" presId="urn:microsoft.com/office/officeart/2005/8/layout/process2"/>
    <dgm:cxn modelId="{2822A3AF-FAE7-D14B-9172-6C98C738630E}" type="presParOf" srcId="{8512C111-FCF2-904B-8783-6C052B744095}" destId="{39613287-5CFE-0C40-9BBA-E4DEAC74EE9E}" srcOrd="5" destOrd="0" presId="urn:microsoft.com/office/officeart/2005/8/layout/process2"/>
    <dgm:cxn modelId="{5116BA76-6B28-EC41-8569-1C00420E1D4E}" type="presParOf" srcId="{39613287-5CFE-0C40-9BBA-E4DEAC74EE9E}" destId="{522ECE04-542F-314D-AC10-3F1F6A52B04E}" srcOrd="0" destOrd="0" presId="urn:microsoft.com/office/officeart/2005/8/layout/process2"/>
    <dgm:cxn modelId="{955718E6-20D7-D048-9189-AF3AC26D87BB}" type="presParOf" srcId="{8512C111-FCF2-904B-8783-6C052B744095}" destId="{263CD98F-F575-8C4B-B222-304643A35023}" srcOrd="6"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76F31-A398-784F-8F1F-C885FDB3F2E7}" type="doc">
      <dgm:prSet loTypeId="urn:microsoft.com/office/officeart/2005/8/layout/process2" loCatId="" qsTypeId="urn:microsoft.com/office/officeart/2005/8/quickstyle/simple2" qsCatId="simple" csTypeId="urn:microsoft.com/office/officeart/2005/8/colors/accent1_2" csCatId="accent1" phldr="1"/>
      <dgm:spPr/>
    </dgm:pt>
    <dgm:pt modelId="{6C0A677F-B78A-4C44-8C78-1625BEA64600}">
      <dgm:prSet phldrT="[Text]"/>
      <dgm:spPr/>
      <dgm:t>
        <a:bodyPr/>
        <a:lstStyle/>
        <a:p>
          <a:r>
            <a:rPr lang="en-US" dirty="0"/>
            <a:t>Run Clustering Algorithm</a:t>
          </a:r>
        </a:p>
      </dgm:t>
    </dgm:pt>
    <dgm:pt modelId="{4FFCD7E5-8586-7C4B-B6D7-E7D3A94787BA}" type="parTrans" cxnId="{D0E32ED5-E301-FD45-9C0F-A69B256076A1}">
      <dgm:prSet/>
      <dgm:spPr/>
      <dgm:t>
        <a:bodyPr/>
        <a:lstStyle/>
        <a:p>
          <a:endParaRPr lang="en-US"/>
        </a:p>
      </dgm:t>
    </dgm:pt>
    <dgm:pt modelId="{1F9250AE-E1A3-F74B-BB6D-172E052F40EA}" type="sibTrans" cxnId="{D0E32ED5-E301-FD45-9C0F-A69B256076A1}">
      <dgm:prSet/>
      <dgm:spPr/>
      <dgm:t>
        <a:bodyPr/>
        <a:lstStyle/>
        <a:p>
          <a:endParaRPr lang="en-US" dirty="0"/>
        </a:p>
      </dgm:t>
    </dgm:pt>
    <dgm:pt modelId="{2FBBD669-E8AB-0F4A-8252-AEAF620E60DD}">
      <dgm:prSet phldrT="[Text]"/>
      <dgm:spPr/>
      <dgm:t>
        <a:bodyPr/>
        <a:lstStyle/>
        <a:p>
          <a:r>
            <a:rPr lang="en-US" dirty="0"/>
            <a:t>Identify Classes</a:t>
          </a:r>
        </a:p>
      </dgm:t>
    </dgm:pt>
    <dgm:pt modelId="{37B6C4D4-5A8B-474B-A647-44AE39D21725}" type="parTrans" cxnId="{8C9B9C31-D1E6-AA4D-816D-C7D3A000D632}">
      <dgm:prSet/>
      <dgm:spPr/>
      <dgm:t>
        <a:bodyPr/>
        <a:lstStyle/>
        <a:p>
          <a:endParaRPr lang="en-US"/>
        </a:p>
      </dgm:t>
    </dgm:pt>
    <dgm:pt modelId="{58837D8C-747B-0246-83C1-922BA0752ACF}" type="sibTrans" cxnId="{8C9B9C31-D1E6-AA4D-816D-C7D3A000D632}">
      <dgm:prSet/>
      <dgm:spPr/>
      <dgm:t>
        <a:bodyPr/>
        <a:lstStyle/>
        <a:p>
          <a:endParaRPr lang="en-US" dirty="0"/>
        </a:p>
      </dgm:t>
    </dgm:pt>
    <dgm:pt modelId="{C6473662-FA8D-0244-86D6-ACFFCF659797}">
      <dgm:prSet phldrT="[Text]"/>
      <dgm:spPr/>
      <dgm:t>
        <a:bodyPr/>
        <a:lstStyle/>
        <a:p>
          <a:r>
            <a:rPr lang="en-US" dirty="0"/>
            <a:t>Edit/Evaluate Signatures</a:t>
          </a:r>
        </a:p>
      </dgm:t>
    </dgm:pt>
    <dgm:pt modelId="{082951EA-2E1D-8149-8456-24B0E65F7BA1}" type="parTrans" cxnId="{FE13252C-1972-AF46-B3E2-4A979E45C050}">
      <dgm:prSet/>
      <dgm:spPr/>
      <dgm:t>
        <a:bodyPr/>
        <a:lstStyle/>
        <a:p>
          <a:endParaRPr lang="en-US"/>
        </a:p>
      </dgm:t>
    </dgm:pt>
    <dgm:pt modelId="{1575E436-8038-6447-AD14-1596D3A04295}" type="sibTrans" cxnId="{FE13252C-1972-AF46-B3E2-4A979E45C050}">
      <dgm:prSet/>
      <dgm:spPr/>
      <dgm:t>
        <a:bodyPr/>
        <a:lstStyle/>
        <a:p>
          <a:endParaRPr lang="en-US" dirty="0"/>
        </a:p>
      </dgm:t>
    </dgm:pt>
    <dgm:pt modelId="{CE278148-6C4B-9945-B181-E7111A016B4E}">
      <dgm:prSet/>
      <dgm:spPr/>
      <dgm:t>
        <a:bodyPr/>
        <a:lstStyle/>
        <a:p>
          <a:r>
            <a:rPr lang="en-US" dirty="0"/>
            <a:t>Evaluate Classification</a:t>
          </a:r>
        </a:p>
      </dgm:t>
    </dgm:pt>
    <dgm:pt modelId="{86A160B3-48EF-7846-A81D-D9AC0CB0C757}" type="parTrans" cxnId="{656C3C39-B2E5-4742-9E2D-BFAEF8982BA4}">
      <dgm:prSet/>
      <dgm:spPr/>
      <dgm:t>
        <a:bodyPr/>
        <a:lstStyle/>
        <a:p>
          <a:endParaRPr lang="en-US"/>
        </a:p>
      </dgm:t>
    </dgm:pt>
    <dgm:pt modelId="{4AE32175-7B09-624F-BEC3-0CDB47E1045E}" type="sibTrans" cxnId="{656C3C39-B2E5-4742-9E2D-BFAEF8982BA4}">
      <dgm:prSet/>
      <dgm:spPr/>
      <dgm:t>
        <a:bodyPr/>
        <a:lstStyle/>
        <a:p>
          <a:endParaRPr lang="en-US"/>
        </a:p>
      </dgm:t>
    </dgm:pt>
    <dgm:pt modelId="{8512C111-FCF2-904B-8783-6C052B744095}" type="pres">
      <dgm:prSet presAssocID="{1B376F31-A398-784F-8F1F-C885FDB3F2E7}" presName="linearFlow" presStyleCnt="0">
        <dgm:presLayoutVars>
          <dgm:resizeHandles val="exact"/>
        </dgm:presLayoutVars>
      </dgm:prSet>
      <dgm:spPr/>
    </dgm:pt>
    <dgm:pt modelId="{604F3312-2FFF-6944-8E3A-43A408E2BE20}" type="pres">
      <dgm:prSet presAssocID="{6C0A677F-B78A-4C44-8C78-1625BEA64600}" presName="node" presStyleLbl="node1" presStyleIdx="0" presStyleCnt="4">
        <dgm:presLayoutVars>
          <dgm:bulletEnabled val="1"/>
        </dgm:presLayoutVars>
      </dgm:prSet>
      <dgm:spPr/>
    </dgm:pt>
    <dgm:pt modelId="{56CA6FE9-65A4-B547-9E6E-631B900CD434}" type="pres">
      <dgm:prSet presAssocID="{1F9250AE-E1A3-F74B-BB6D-172E052F40EA}" presName="sibTrans" presStyleLbl="sibTrans2D1" presStyleIdx="0" presStyleCnt="3"/>
      <dgm:spPr/>
    </dgm:pt>
    <dgm:pt modelId="{0B519043-8090-D14C-9B68-4C5A37A972BF}" type="pres">
      <dgm:prSet presAssocID="{1F9250AE-E1A3-F74B-BB6D-172E052F40EA}" presName="connectorText" presStyleLbl="sibTrans2D1" presStyleIdx="0" presStyleCnt="3"/>
      <dgm:spPr/>
    </dgm:pt>
    <dgm:pt modelId="{B3ED2FC2-22F0-E143-83B2-CF8D1BC8612C}" type="pres">
      <dgm:prSet presAssocID="{2FBBD669-E8AB-0F4A-8252-AEAF620E60DD}" presName="node" presStyleLbl="node1" presStyleIdx="1" presStyleCnt="4">
        <dgm:presLayoutVars>
          <dgm:bulletEnabled val="1"/>
        </dgm:presLayoutVars>
      </dgm:prSet>
      <dgm:spPr/>
    </dgm:pt>
    <dgm:pt modelId="{AB274188-E05A-3B4E-8319-2D187540CA3C}" type="pres">
      <dgm:prSet presAssocID="{58837D8C-747B-0246-83C1-922BA0752ACF}" presName="sibTrans" presStyleLbl="sibTrans2D1" presStyleIdx="1" presStyleCnt="3"/>
      <dgm:spPr/>
    </dgm:pt>
    <dgm:pt modelId="{09CB5549-87C1-B54C-BFA5-901E9ADF6092}" type="pres">
      <dgm:prSet presAssocID="{58837D8C-747B-0246-83C1-922BA0752ACF}" presName="connectorText" presStyleLbl="sibTrans2D1" presStyleIdx="1" presStyleCnt="3"/>
      <dgm:spPr/>
    </dgm:pt>
    <dgm:pt modelId="{BE4123B7-CE4D-F343-B498-66110ECF842E}" type="pres">
      <dgm:prSet presAssocID="{C6473662-FA8D-0244-86D6-ACFFCF659797}" presName="node" presStyleLbl="node1" presStyleIdx="2" presStyleCnt="4">
        <dgm:presLayoutVars>
          <dgm:bulletEnabled val="1"/>
        </dgm:presLayoutVars>
      </dgm:prSet>
      <dgm:spPr/>
    </dgm:pt>
    <dgm:pt modelId="{39613287-5CFE-0C40-9BBA-E4DEAC74EE9E}" type="pres">
      <dgm:prSet presAssocID="{1575E436-8038-6447-AD14-1596D3A04295}" presName="sibTrans" presStyleLbl="sibTrans2D1" presStyleIdx="2" presStyleCnt="3"/>
      <dgm:spPr/>
    </dgm:pt>
    <dgm:pt modelId="{522ECE04-542F-314D-AC10-3F1F6A52B04E}" type="pres">
      <dgm:prSet presAssocID="{1575E436-8038-6447-AD14-1596D3A04295}" presName="connectorText" presStyleLbl="sibTrans2D1" presStyleIdx="2" presStyleCnt="3"/>
      <dgm:spPr/>
    </dgm:pt>
    <dgm:pt modelId="{263CD98F-F575-8C4B-B222-304643A35023}" type="pres">
      <dgm:prSet presAssocID="{CE278148-6C4B-9945-B181-E7111A016B4E}" presName="node" presStyleLbl="node1" presStyleIdx="3" presStyleCnt="4">
        <dgm:presLayoutVars>
          <dgm:bulletEnabled val="1"/>
        </dgm:presLayoutVars>
      </dgm:prSet>
      <dgm:spPr/>
    </dgm:pt>
  </dgm:ptLst>
  <dgm:cxnLst>
    <dgm:cxn modelId="{D9163820-33A9-9440-A664-DF4EA3850E4E}" type="presOf" srcId="{1F9250AE-E1A3-F74B-BB6D-172E052F40EA}" destId="{0B519043-8090-D14C-9B68-4C5A37A972BF}" srcOrd="1" destOrd="0" presId="urn:microsoft.com/office/officeart/2005/8/layout/process2"/>
    <dgm:cxn modelId="{FE13252C-1972-AF46-B3E2-4A979E45C050}" srcId="{1B376F31-A398-784F-8F1F-C885FDB3F2E7}" destId="{C6473662-FA8D-0244-86D6-ACFFCF659797}" srcOrd="2" destOrd="0" parTransId="{082951EA-2E1D-8149-8456-24B0E65F7BA1}" sibTransId="{1575E436-8038-6447-AD14-1596D3A04295}"/>
    <dgm:cxn modelId="{360DB92F-BEFA-D74E-B5F7-CF116170D4BF}" type="presOf" srcId="{1575E436-8038-6447-AD14-1596D3A04295}" destId="{522ECE04-542F-314D-AC10-3F1F6A52B04E}" srcOrd="1" destOrd="0" presId="urn:microsoft.com/office/officeart/2005/8/layout/process2"/>
    <dgm:cxn modelId="{8C9B9C31-D1E6-AA4D-816D-C7D3A000D632}" srcId="{1B376F31-A398-784F-8F1F-C885FDB3F2E7}" destId="{2FBBD669-E8AB-0F4A-8252-AEAF620E60DD}" srcOrd="1" destOrd="0" parTransId="{37B6C4D4-5A8B-474B-A647-44AE39D21725}" sibTransId="{58837D8C-747B-0246-83C1-922BA0752ACF}"/>
    <dgm:cxn modelId="{656C3C39-B2E5-4742-9E2D-BFAEF8982BA4}" srcId="{1B376F31-A398-784F-8F1F-C885FDB3F2E7}" destId="{CE278148-6C4B-9945-B181-E7111A016B4E}" srcOrd="3" destOrd="0" parTransId="{86A160B3-48EF-7846-A81D-D9AC0CB0C757}" sibTransId="{4AE32175-7B09-624F-BEC3-0CDB47E1045E}"/>
    <dgm:cxn modelId="{DFCF6E44-E372-C24F-8D1C-4E557E1EC91C}" type="presOf" srcId="{1B376F31-A398-784F-8F1F-C885FDB3F2E7}" destId="{8512C111-FCF2-904B-8783-6C052B744095}" srcOrd="0" destOrd="0" presId="urn:microsoft.com/office/officeart/2005/8/layout/process2"/>
    <dgm:cxn modelId="{4391F659-0053-0348-BE68-9F5ED123CC75}" type="presOf" srcId="{58837D8C-747B-0246-83C1-922BA0752ACF}" destId="{AB274188-E05A-3B4E-8319-2D187540CA3C}" srcOrd="0" destOrd="0" presId="urn:microsoft.com/office/officeart/2005/8/layout/process2"/>
    <dgm:cxn modelId="{23A3189C-1D6D-C04A-A4B6-2FEF87E48924}" type="presOf" srcId="{1F9250AE-E1A3-F74B-BB6D-172E052F40EA}" destId="{56CA6FE9-65A4-B547-9E6E-631B900CD434}" srcOrd="0" destOrd="0" presId="urn:microsoft.com/office/officeart/2005/8/layout/process2"/>
    <dgm:cxn modelId="{12D190AE-EB77-3240-8612-D9BF2368E280}" type="presOf" srcId="{CE278148-6C4B-9945-B181-E7111A016B4E}" destId="{263CD98F-F575-8C4B-B222-304643A35023}" srcOrd="0" destOrd="0" presId="urn:microsoft.com/office/officeart/2005/8/layout/process2"/>
    <dgm:cxn modelId="{AB6953AF-BC96-CE47-AB52-955F0E5CCE1E}" type="presOf" srcId="{6C0A677F-B78A-4C44-8C78-1625BEA64600}" destId="{604F3312-2FFF-6944-8E3A-43A408E2BE20}" srcOrd="0" destOrd="0" presId="urn:microsoft.com/office/officeart/2005/8/layout/process2"/>
    <dgm:cxn modelId="{9BE150BA-67A6-EA43-87FB-C3AD273B37C6}" type="presOf" srcId="{C6473662-FA8D-0244-86D6-ACFFCF659797}" destId="{BE4123B7-CE4D-F343-B498-66110ECF842E}" srcOrd="0" destOrd="0" presId="urn:microsoft.com/office/officeart/2005/8/layout/process2"/>
    <dgm:cxn modelId="{587E7FD0-6632-5A49-86F2-236735B051AB}" type="presOf" srcId="{1575E436-8038-6447-AD14-1596D3A04295}" destId="{39613287-5CFE-0C40-9BBA-E4DEAC74EE9E}" srcOrd="0" destOrd="0" presId="urn:microsoft.com/office/officeart/2005/8/layout/process2"/>
    <dgm:cxn modelId="{D0E32ED5-E301-FD45-9C0F-A69B256076A1}" srcId="{1B376F31-A398-784F-8F1F-C885FDB3F2E7}" destId="{6C0A677F-B78A-4C44-8C78-1625BEA64600}" srcOrd="0" destOrd="0" parTransId="{4FFCD7E5-8586-7C4B-B6D7-E7D3A94787BA}" sibTransId="{1F9250AE-E1A3-F74B-BB6D-172E052F40EA}"/>
    <dgm:cxn modelId="{0209F4E4-8D46-1642-9D01-2E2713B271E5}" type="presOf" srcId="{2FBBD669-E8AB-0F4A-8252-AEAF620E60DD}" destId="{B3ED2FC2-22F0-E143-83B2-CF8D1BC8612C}" srcOrd="0" destOrd="0" presId="urn:microsoft.com/office/officeart/2005/8/layout/process2"/>
    <dgm:cxn modelId="{94212AF7-DA71-D14F-99BB-3B3E8D0873EB}" type="presOf" srcId="{58837D8C-747B-0246-83C1-922BA0752ACF}" destId="{09CB5549-87C1-B54C-BFA5-901E9ADF6092}" srcOrd="1" destOrd="0" presId="urn:microsoft.com/office/officeart/2005/8/layout/process2"/>
    <dgm:cxn modelId="{5CDE031B-4F98-1540-8B28-A68161A7F559}" type="presParOf" srcId="{8512C111-FCF2-904B-8783-6C052B744095}" destId="{604F3312-2FFF-6944-8E3A-43A408E2BE20}" srcOrd="0" destOrd="0" presId="urn:microsoft.com/office/officeart/2005/8/layout/process2"/>
    <dgm:cxn modelId="{F1151356-347B-9145-B531-8964596DD724}" type="presParOf" srcId="{8512C111-FCF2-904B-8783-6C052B744095}" destId="{56CA6FE9-65A4-B547-9E6E-631B900CD434}" srcOrd="1" destOrd="0" presId="urn:microsoft.com/office/officeart/2005/8/layout/process2"/>
    <dgm:cxn modelId="{5D447EA1-78DB-1B4F-A34E-F2A73B7E9F9C}" type="presParOf" srcId="{56CA6FE9-65A4-B547-9E6E-631B900CD434}" destId="{0B519043-8090-D14C-9B68-4C5A37A972BF}" srcOrd="0" destOrd="0" presId="urn:microsoft.com/office/officeart/2005/8/layout/process2"/>
    <dgm:cxn modelId="{00B022CD-91BF-1F4B-B0E2-90B0AC83DE16}" type="presParOf" srcId="{8512C111-FCF2-904B-8783-6C052B744095}" destId="{B3ED2FC2-22F0-E143-83B2-CF8D1BC8612C}" srcOrd="2" destOrd="0" presId="urn:microsoft.com/office/officeart/2005/8/layout/process2"/>
    <dgm:cxn modelId="{8B935739-A65F-B140-B828-C3A93C5C8D36}" type="presParOf" srcId="{8512C111-FCF2-904B-8783-6C052B744095}" destId="{AB274188-E05A-3B4E-8319-2D187540CA3C}" srcOrd="3" destOrd="0" presId="urn:microsoft.com/office/officeart/2005/8/layout/process2"/>
    <dgm:cxn modelId="{355B2248-FA11-2B43-A2FA-CCAF328775C2}" type="presParOf" srcId="{AB274188-E05A-3B4E-8319-2D187540CA3C}" destId="{09CB5549-87C1-B54C-BFA5-901E9ADF6092}" srcOrd="0" destOrd="0" presId="urn:microsoft.com/office/officeart/2005/8/layout/process2"/>
    <dgm:cxn modelId="{23BBBB14-2833-5D45-8B97-FCE6AEFA577E}" type="presParOf" srcId="{8512C111-FCF2-904B-8783-6C052B744095}" destId="{BE4123B7-CE4D-F343-B498-66110ECF842E}" srcOrd="4" destOrd="0" presId="urn:microsoft.com/office/officeart/2005/8/layout/process2"/>
    <dgm:cxn modelId="{9AD6B7F4-88B9-664C-9AFE-F26CFC9361C4}" type="presParOf" srcId="{8512C111-FCF2-904B-8783-6C052B744095}" destId="{39613287-5CFE-0C40-9BBA-E4DEAC74EE9E}" srcOrd="5" destOrd="0" presId="urn:microsoft.com/office/officeart/2005/8/layout/process2"/>
    <dgm:cxn modelId="{1023C463-9C0D-824A-8052-B59AD9FF1AC4}" type="presParOf" srcId="{39613287-5CFE-0C40-9BBA-E4DEAC74EE9E}" destId="{522ECE04-542F-314D-AC10-3F1F6A52B04E}" srcOrd="0" destOrd="0" presId="urn:microsoft.com/office/officeart/2005/8/layout/process2"/>
    <dgm:cxn modelId="{576F1CEB-CAF7-DB49-BD16-9F72D0E8ACE3}" type="presParOf" srcId="{8512C111-FCF2-904B-8783-6C052B744095}" destId="{263CD98F-F575-8C4B-B222-304643A35023}" srcOrd="6"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F3312-2FFF-6944-8E3A-43A408E2BE20}">
      <dsp:nvSpPr>
        <dsp:cNvPr id="0" name=""/>
        <dsp:cNvSpPr/>
      </dsp:nvSpPr>
      <dsp:spPr>
        <a:xfrm>
          <a:off x="1928565" y="208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Select Training Fields</a:t>
          </a:r>
        </a:p>
      </dsp:txBody>
      <dsp:txXfrm>
        <a:off x="1951331" y="24855"/>
        <a:ext cx="1674224" cy="731759"/>
      </dsp:txXfrm>
    </dsp:sp>
    <dsp:sp modelId="{56CA6FE9-65A4-B547-9E6E-631B900CD434}">
      <dsp:nvSpPr>
        <dsp:cNvPr id="0" name=""/>
        <dsp:cNvSpPr/>
      </dsp:nvSpPr>
      <dsp:spPr>
        <a:xfrm rot="5400000">
          <a:off x="2642701" y="798812"/>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827960"/>
        <a:ext cx="209868" cy="204039"/>
      </dsp:txXfrm>
    </dsp:sp>
    <dsp:sp modelId="{B3ED2FC2-22F0-E143-83B2-CF8D1BC8612C}">
      <dsp:nvSpPr>
        <dsp:cNvPr id="0" name=""/>
        <dsp:cNvSpPr/>
      </dsp:nvSpPr>
      <dsp:spPr>
        <a:xfrm>
          <a:off x="1928565" y="1168026"/>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Edit/Evaluate Signatures</a:t>
          </a:r>
        </a:p>
      </dsp:txBody>
      <dsp:txXfrm>
        <a:off x="1951331" y="1190792"/>
        <a:ext cx="1674224" cy="731759"/>
      </dsp:txXfrm>
    </dsp:sp>
    <dsp:sp modelId="{AB274188-E05A-3B4E-8319-2D187540CA3C}">
      <dsp:nvSpPr>
        <dsp:cNvPr id="0" name=""/>
        <dsp:cNvSpPr/>
      </dsp:nvSpPr>
      <dsp:spPr>
        <a:xfrm rot="5400000">
          <a:off x="2642701" y="1964749"/>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1993897"/>
        <a:ext cx="209868" cy="204039"/>
      </dsp:txXfrm>
    </dsp:sp>
    <dsp:sp modelId="{BE4123B7-CE4D-F343-B498-66110ECF842E}">
      <dsp:nvSpPr>
        <dsp:cNvPr id="0" name=""/>
        <dsp:cNvSpPr/>
      </dsp:nvSpPr>
      <dsp:spPr>
        <a:xfrm>
          <a:off x="1928565" y="2333962"/>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Classify Image</a:t>
          </a:r>
        </a:p>
      </dsp:txBody>
      <dsp:txXfrm>
        <a:off x="1951331" y="2356728"/>
        <a:ext cx="1674224" cy="731759"/>
      </dsp:txXfrm>
    </dsp:sp>
    <dsp:sp modelId="{39613287-5CFE-0C40-9BBA-E4DEAC74EE9E}">
      <dsp:nvSpPr>
        <dsp:cNvPr id="0" name=""/>
        <dsp:cNvSpPr/>
      </dsp:nvSpPr>
      <dsp:spPr>
        <a:xfrm rot="5400000">
          <a:off x="2642701" y="3130686"/>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3159834"/>
        <a:ext cx="209868" cy="204039"/>
      </dsp:txXfrm>
    </dsp:sp>
    <dsp:sp modelId="{263CD98F-F575-8C4B-B222-304643A35023}">
      <dsp:nvSpPr>
        <dsp:cNvPr id="0" name=""/>
        <dsp:cNvSpPr/>
      </dsp:nvSpPr>
      <dsp:spPr>
        <a:xfrm>
          <a:off x="1928565" y="349989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Evaluate Classification</a:t>
          </a:r>
        </a:p>
      </dsp:txBody>
      <dsp:txXfrm>
        <a:off x="1951331" y="3522665"/>
        <a:ext cx="1674224" cy="7317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F3312-2FFF-6944-8E3A-43A408E2BE20}">
      <dsp:nvSpPr>
        <dsp:cNvPr id="0" name=""/>
        <dsp:cNvSpPr/>
      </dsp:nvSpPr>
      <dsp:spPr>
        <a:xfrm>
          <a:off x="1928565" y="208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Run Clustering Algorithm</a:t>
          </a:r>
        </a:p>
      </dsp:txBody>
      <dsp:txXfrm>
        <a:off x="1951331" y="24855"/>
        <a:ext cx="1674224" cy="731759"/>
      </dsp:txXfrm>
    </dsp:sp>
    <dsp:sp modelId="{56CA6FE9-65A4-B547-9E6E-631B900CD434}">
      <dsp:nvSpPr>
        <dsp:cNvPr id="0" name=""/>
        <dsp:cNvSpPr/>
      </dsp:nvSpPr>
      <dsp:spPr>
        <a:xfrm rot="5400000">
          <a:off x="2642701" y="798812"/>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827960"/>
        <a:ext cx="209868" cy="204039"/>
      </dsp:txXfrm>
    </dsp:sp>
    <dsp:sp modelId="{B3ED2FC2-22F0-E143-83B2-CF8D1BC8612C}">
      <dsp:nvSpPr>
        <dsp:cNvPr id="0" name=""/>
        <dsp:cNvSpPr/>
      </dsp:nvSpPr>
      <dsp:spPr>
        <a:xfrm>
          <a:off x="1928565" y="1168026"/>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Identify Classes</a:t>
          </a:r>
        </a:p>
      </dsp:txBody>
      <dsp:txXfrm>
        <a:off x="1951331" y="1190792"/>
        <a:ext cx="1674224" cy="731759"/>
      </dsp:txXfrm>
    </dsp:sp>
    <dsp:sp modelId="{AB274188-E05A-3B4E-8319-2D187540CA3C}">
      <dsp:nvSpPr>
        <dsp:cNvPr id="0" name=""/>
        <dsp:cNvSpPr/>
      </dsp:nvSpPr>
      <dsp:spPr>
        <a:xfrm rot="5400000">
          <a:off x="2642701" y="1964749"/>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1993897"/>
        <a:ext cx="209868" cy="204039"/>
      </dsp:txXfrm>
    </dsp:sp>
    <dsp:sp modelId="{BE4123B7-CE4D-F343-B498-66110ECF842E}">
      <dsp:nvSpPr>
        <dsp:cNvPr id="0" name=""/>
        <dsp:cNvSpPr/>
      </dsp:nvSpPr>
      <dsp:spPr>
        <a:xfrm>
          <a:off x="1928565" y="2333962"/>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Edit/Evaluate Signatures</a:t>
          </a:r>
        </a:p>
      </dsp:txBody>
      <dsp:txXfrm>
        <a:off x="1951331" y="2356728"/>
        <a:ext cx="1674224" cy="731759"/>
      </dsp:txXfrm>
    </dsp:sp>
    <dsp:sp modelId="{39613287-5CFE-0C40-9BBA-E4DEAC74EE9E}">
      <dsp:nvSpPr>
        <dsp:cNvPr id="0" name=""/>
        <dsp:cNvSpPr/>
      </dsp:nvSpPr>
      <dsp:spPr>
        <a:xfrm rot="5400000">
          <a:off x="2642701" y="3130686"/>
          <a:ext cx="291484" cy="349780"/>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5400000">
        <a:off x="2683510" y="3159834"/>
        <a:ext cx="209868" cy="204039"/>
      </dsp:txXfrm>
    </dsp:sp>
    <dsp:sp modelId="{263CD98F-F575-8C4B-B222-304643A35023}">
      <dsp:nvSpPr>
        <dsp:cNvPr id="0" name=""/>
        <dsp:cNvSpPr/>
      </dsp:nvSpPr>
      <dsp:spPr>
        <a:xfrm>
          <a:off x="1928565" y="3499899"/>
          <a:ext cx="1719756" cy="77729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Evaluate Classification</a:t>
          </a:r>
        </a:p>
      </dsp:txBody>
      <dsp:txXfrm>
        <a:off x="1951331" y="3522665"/>
        <a:ext cx="1674224" cy="7317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27ACBF-06AA-49B5-8F05-9F6AB20EF0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B3025FE-9DCA-4771-A17E-BAAE0CA25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26B472-25C6-489A-B56A-4B218FFA5DBA}" type="datetimeFigureOut">
              <a:rPr lang="en-US" smtClean="0"/>
              <a:t>11/14/22</a:t>
            </a:fld>
            <a:endParaRPr lang="en-US"/>
          </a:p>
        </p:txBody>
      </p:sp>
      <p:sp>
        <p:nvSpPr>
          <p:cNvPr id="4" name="Footer Placeholder 3">
            <a:extLst>
              <a:ext uri="{FF2B5EF4-FFF2-40B4-BE49-F238E27FC236}">
                <a16:creationId xmlns:a16="http://schemas.microsoft.com/office/drawing/2014/main" id="{34A394C0-1161-4726-A7AB-D45C60FFA4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1543D41-CE9B-4DB1-9A3D-CB2857FF0D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2CFC00C-B152-4716-AD17-F1EEE5FD94F5}" type="slidenum">
              <a:rPr lang="en-US" smtClean="0"/>
              <a:t>‹#›</a:t>
            </a:fld>
            <a:endParaRPr lang="en-US"/>
          </a:p>
        </p:txBody>
      </p:sp>
    </p:spTree>
    <p:extLst>
      <p:ext uri="{BB962C8B-B14F-4D97-AF65-F5344CB8AC3E}">
        <p14:creationId xmlns:p14="http://schemas.microsoft.com/office/powerpoint/2010/main" val="3818995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48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entury Gothic"/>
                <a:ea typeface="Century Gothic"/>
                <a:cs typeface="Century Gothic"/>
                <a:sym typeface="Century Gothic"/>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1400"/>
              <a:buNone/>
            </a:pPr>
            <a:endParaRPr dirty="0"/>
          </a:p>
        </p:txBody>
      </p:sp>
      <p:sp>
        <p:nvSpPr>
          <p:cNvPr id="120" name="Google Shape;12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So you may have already heard some of the buzz surrounding cloud-based raster computing for remote sensing analysis. Computing in the cloud has a variety of potential benefits. Since you’re not limited by your own personal computing capabilities, you may be able to process larger datasets simultaneously or reduce the time it typically takes to process data. Cloud resources can also typically host and store more data. And since the cloud can be accessed from anywhere these large stores of imagery and other data types are accessible from anywhere as long as you have an internet connection. With particular reference to GEE, the barrier of cost is also removed for scientists, researchers, and developers since the platform is freely available to these user groups.</a:t>
            </a:r>
            <a:endParaRPr dirty="0"/>
          </a:p>
        </p:txBody>
      </p:sp>
      <p:sp>
        <p:nvSpPr>
          <p:cNvPr id="191" name="Google Shape;19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The GEE platform leverages the advantages of cloud computing to provide users with a single place for accessing satellite data, applying remote sensing methodologies, and displaying analysis results. Google’s access to data storage and computing infrastructure allow the platform to host large remote sensing datasets and provide access to global imagery archives. And particularly relevant to our interest in GEE for this training series, the application programming interface, or API, can allow users to easily apply algorithms to complete things like land cover monitoring. </a:t>
            </a:r>
            <a:endParaRPr dirty="0"/>
          </a:p>
        </p:txBody>
      </p:sp>
      <p:sp>
        <p:nvSpPr>
          <p:cNvPr id="200" name="Google Shape;200;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 collaboration with Google Cloud and satellite data from NASA, ESA, and other data providers.</a:t>
            </a:r>
          </a:p>
        </p:txBody>
      </p:sp>
      <p:sp>
        <p:nvSpPr>
          <p:cNvPr id="4" name="Slide Number Placeholder 3"/>
          <p:cNvSpPr>
            <a:spLocks noGrp="1"/>
          </p:cNvSpPr>
          <p:nvPr>
            <p:ph type="sldNum" sz="quarter" idx="5"/>
          </p:nvPr>
        </p:nvSpPr>
        <p:spPr/>
        <p:txBody>
          <a:bodyPr/>
          <a:lstStyle/>
          <a:p>
            <a:fld id="{B3D966C5-2074-4C5B-AADB-C7E076E11BAD}" type="slidenum">
              <a:rPr lang="en-US" smtClean="0"/>
              <a:t>22</a:t>
            </a:fld>
            <a:endParaRPr lang="en-US"/>
          </a:p>
        </p:txBody>
      </p:sp>
    </p:spTree>
    <p:extLst>
      <p:ext uri="{BB962C8B-B14F-4D97-AF65-F5344CB8AC3E}">
        <p14:creationId xmlns:p14="http://schemas.microsoft.com/office/powerpoint/2010/main" val="3275057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The GEE JavaScript API, and specifically the GEE code editor interface, is the most common method for interacting with GEE. It’s also the most frequently used by developers, so a lot of useful scripts and base code can be found online in the JavaScript API. I know many of you may already have experience working with Python and are likely wondering if you can use Python rather than JavaScript, and the short answer is yes. A Python API for GEE is available through the Google Colaboratory, or Colab. It can be al little more difficult to use, and it’s not quite as common, so we will be focusing most of our time on the JavaScript API, but we’re going to take a quick look at Colab at the end of this session. Google Colab essentially uses a specialized version of Jupyter Notebooks as an interface, so if you’re familiar with Jupyter notebooks, you might be interested in using Colab. The screenshot on this slide shows an example of visualizing a single map within the Colab interface.</a:t>
            </a:r>
            <a:endParaRPr dirty="0"/>
          </a:p>
        </p:txBody>
      </p:sp>
      <p:sp>
        <p:nvSpPr>
          <p:cNvPr id="209" name="Google Shape;209;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 A quick survey of some of the basic functionalities of Google Earth Engine relevant for satellite imagery analysis, includes automation of data processing and display, near-real time monitoring, machine learning algorithms, and the implementation of graphical user interfaces. These capabilities can assist with the processing of large datasets and the application of algorithms to multiple images over a time series as well as making results and data visualizations more accessible. You’ll also note that many of these function are common in more traditional GIS platforms like ArcGIS and QGIS, so it’s important to note that many functions that you currently use in a desktop GIS platform are also available in GEE. And here on the slide we have a screenshot of the GEE code editor interface, displaying a Classification and Regression Trees (or CART) classifier implemented over the San Francisco Bay Area using Landsat 8 imagery to complete a simple land classification delineating urban, forest, and water cover types. Just to give you a quick example of what this looks like.</a:t>
            </a:r>
            <a:endParaRPr dirty="0"/>
          </a:p>
        </p:txBody>
      </p:sp>
      <p:sp>
        <p:nvSpPr>
          <p:cNvPr id="218" name="Google Shape;218;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So as was alluded to on the previous slide, GEE has a lot of potential for land monitoring applications. Applications like long-term monitoring of landscape change; computation of relevant indices evaluating parameters like vegetation, soil, snow cover; and time series and change detection analysis of land surface features. GEE also includes functionalities for calculating summary statistics, validation and accuracy assessment, and visualization and presentation of results. The Earth Engine developers have really tried to make the platform as robust as other GIS platforms for processing, analyzing, and displaying satellite data.</a:t>
            </a:r>
            <a:endParaRPr dirty="0"/>
          </a:p>
        </p:txBody>
      </p:sp>
      <p:sp>
        <p:nvSpPr>
          <p:cNvPr id="227" name="Google Shape;227;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Now let’s talk about some of the relevant satellite data products that are hosted and available in GEE. The first, and potentially most extensive, is the Landsat Series, with data from all successful Landsat missions. The total series covers 1972 to present day, and with data from Landsat 4 through 8, there is 30 meter spatial resolution data available from 1982 onward. This includes raw images, top of atmosphere reflectance, and surface reflectance data products. These products are separated into tiers, with tier 1 representing the highest quality images with the least cloud cover. However, tier 2 images are still good, but they may have higher cloud cover and more atmospheric influences. Using tier 1 images can reduce the need for cloud masking or filtering within your analysis, since they have already been selected for their high quality, but all images should be filtered for cloud cover. On this slide and the next few slides I have provided the Earth Engine data catalog link for your reference so you can take a closer look at available data products.</a:t>
            </a:r>
            <a:endParaRPr dirty="0"/>
          </a:p>
        </p:txBody>
      </p:sp>
      <p:sp>
        <p:nvSpPr>
          <p:cNvPr id="236" name="Google Shape;236;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Sentinel-2 data is also available through GEE and includes top of atmosphere and surface reflectance products. The applications of Sentinel-2 data are very similar to Landsat, but there are a few notable differences. Sentinel-2 has a higher spatial resolution of 10-20m, a 5-day revisit, but has less overall temporal coverage as the data doesn’t start until 2015. Sentinel-2 is often used in conjunction with Landsat 8 data to provide an overall higher temporal resolution. Its higher spatial resolution is also often helpful for finer differentiation of land cover types. </a:t>
            </a:r>
            <a:endParaRPr dirty="0"/>
          </a:p>
        </p:txBody>
      </p:sp>
      <p:sp>
        <p:nvSpPr>
          <p:cNvPr id="250" name="Google Shape;25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GEE also contains the MODIS archive, you’re likely already familiar with MODIS in some capacity, but as a reminder, MODIS data spans from 2000 to present day and is pretty popular due to its high temporal resolution, with a daily revisit time. In terms of reflectance products, I would say two of the most valuable for completing your own land monitoring tasks are the Daily and 8-day, global, 250m surface reflectance products. The 8-day product composites the highest quality pixels over an 8 day period, which means this product might be particularly useful if your study area is in a place that frequently experiences cloud cover. This surface reflectance data has similar capabilities to that of Landsat, but the reduced spatial resolution can be challenging for smaller study areas. And here on the slide I’ve displayed an example of the daily, global MODIS surface reflectance product in the GEE map. There are also a variety of pre-processed MODIS products that you might find useful, such as snow cover, vegetation indices, and land cover type.</a:t>
            </a:r>
            <a:endParaRPr dirty="0"/>
          </a:p>
        </p:txBody>
      </p:sp>
      <p:sp>
        <p:nvSpPr>
          <p:cNvPr id="261" name="Google Shape;261;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Another dataset you might find useful is Sentinel-1 SAR. This data is pre-processed and ready for use in GEE. We’re going to be focusing on optical imagery for this series, but I wanted to make sure this radar data source was included. SAR data is especially useful for vegetation mapping, and if you would like to engage with this type of data further in GEE, I recommend checking out our Forest Mapping and Monitoring with SAR data training. This training goes through a variety of exercises to show you how to manipulate SAR data from a couple of different sensors in GEE. You can find it here on the link we’ve provided.</a:t>
            </a:r>
            <a:endParaRPr dirty="0"/>
          </a:p>
        </p:txBody>
      </p:sp>
      <p:sp>
        <p:nvSpPr>
          <p:cNvPr id="271" name="Google Shape;271;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8</a:t>
            </a:fld>
            <a:endParaRPr lang="en-US" dirty="0"/>
          </a:p>
        </p:txBody>
      </p:sp>
    </p:spTree>
    <p:extLst>
      <p:ext uri="{BB962C8B-B14F-4D97-AF65-F5344CB8AC3E}">
        <p14:creationId xmlns:p14="http://schemas.microsoft.com/office/powerpoint/2010/main" val="2983652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 name="Google Shape;2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Clr>
                <a:srgbClr val="000000"/>
              </a:buClr>
              <a:buSzPts val="1400"/>
              <a:buFont typeface="Arial"/>
              <a:buNone/>
            </a:pPr>
            <a:r>
              <a:rPr lang="en-US" dirty="0"/>
              <a:t>Alright, so that was our quick survey of relevant data products available, and now I just want to cover some applications for land monitoring related tasks. Hopefully this gives you a bit of an idea about the versatility of GEE and resources that might be helpful for your own work. So first I want to touch on something that I actually previously covered in our fire series that just wrapped up at the end of May. There is a tutorial and script for mapping burn severity in GEE made available by the UN Space-based Information for Disaster Management and Emergency Response program, otherwise referred to as UN SPIDER. This script uses either Landsat 8 or Sentinel-2 imagery to calculate the normalized burn ratio for pre and post fire images, differences the two to create a differenced normalized burned ratio, and then thresholds and maps the results to create burn severity maps for your chosen location. You can see a screenshot of this for Empedrado, Chile in February 2017 after a series of fires burned in the area. If burn severity is a part of your land monitoring efforts, definitely check out this training.</a:t>
            </a:r>
            <a:endParaRPr dirty="0"/>
          </a:p>
        </p:txBody>
      </p:sp>
      <p:sp>
        <p:nvSpPr>
          <p:cNvPr id="289" name="Google Shape;289;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Another demonstrated application of GEE is mangrove mapping. Our previous training titled Remote Sensing for Mangroves in Support of the UN Sustainable Development Goals goes into detail of how to map mangrove extent and display results in GEE. The training goes step by step through a random forest classification to create a time series of mangrove extent change, and also details the process of creating apps, tools, and graphical user interfaces in GEE to better communicate and display results. You can see an example of outputs from this training here on the slide, displaying mangrove extent for 2000, 2010, and 2020, and note the graphical interface allowing a user to point and click to see results rather than having to edit the code themselves. To learn more about this work in particular, please visit the </a:t>
            </a:r>
            <a:r>
              <a:rPr lang="en-US" sz="1600" dirty="0">
                <a:latin typeface="Century Gothic"/>
                <a:ea typeface="Century Gothic"/>
                <a:cs typeface="Century Gothic"/>
                <a:sym typeface="Century Gothic"/>
              </a:rPr>
              <a:t>Data Explorer and Comparison Apps created to display this work</a:t>
            </a:r>
            <a:r>
              <a:rPr lang="en-US" dirty="0"/>
              <a:t>. I’ve provided the links on the slide for you to take a look at later. There is also a section of the Forest Mapping and Monitoring with SAR data training I mentioned earlier that goes over techniques in GEE to map mangroves using SAR data.</a:t>
            </a:r>
            <a:endParaRPr dirty="0"/>
          </a:p>
        </p:txBody>
      </p:sp>
      <p:sp>
        <p:nvSpPr>
          <p:cNvPr id="300" name="Google Shape;300;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Here was the team’s final result. The classes used were urban, forest, and cultivated (which accounts for cover types like agriculture). More classes were initially calculated, but it was determined that the most important classes were these three, since the focus of this part of the project was to identify forest-urban edge habitat. The map on the left displays these cover types, the edges of urban and forested areas, and the overlap between the two. In the second map on the right, we see the mapping of forest-urban edge habitat highlighted in blue. Ultimately, the team team was successfully able to identify edge habitat in transportation corridors, the borders of cities and small municipalities, as well as near recreation areas.</a:t>
            </a:r>
            <a:endParaRPr dirty="0"/>
          </a:p>
        </p:txBody>
      </p:sp>
      <p:sp>
        <p:nvSpPr>
          <p:cNvPr id="335" name="Google Shape;335;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Here are there results. They used the Normalized Difference Vegetation Index, or NDVI, and the Enhanced Vegetation Index, or EVI, in GEE to map vegetation change from 2000 to 2019. You probably recognize NDVI, which is a pretty classic index for mapping vegetation, but the team also chose to compute the EVI, since it tends to perform better in areas with dense vegetation. So note that both maps display change in their respective vegetation indices, with the most vegetation decrease observed on the northern Negros Island. And ultimately, conservation managers can use this data to target their habitat restoration efforts and select prime locations for the reintroduction of Visayan warty pig and spotted deer populations.</a:t>
            </a:r>
            <a:endParaRPr dirty="0"/>
          </a:p>
        </p:txBody>
      </p:sp>
      <p:sp>
        <p:nvSpPr>
          <p:cNvPr id="415" name="Google Shape;415;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I briefly mentioned this on the MODIS slide, but there are also a variety of processed land cover layers available in GEE. I’ve shown an example of one here on the right. This is data from the Copernicus Global Land Cover Layers dataset. There are also layers displaying the MODIS land cover type product, maps of Forest versus Non-Forest area derived from PALSAR data, and access to the USGS National Land Cover database layers. Make sure you take a look at these data catalog links to get a full survey of the available data layers and imagery archives.</a:t>
            </a:r>
            <a:endParaRPr dirty="0"/>
          </a:p>
        </p:txBody>
      </p:sp>
      <p:sp>
        <p:nvSpPr>
          <p:cNvPr id="280" name="Google Shape;280;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And I just want to quickly remind you all that this will be a basic intro, so if you’re a little more advanced with GEE, we might go over some things you already know, but this session is to make sure we’re all on the same page with the basics of the platform. Ok let’s get started with our first section discussing GEE functionalities and available data types.</a:t>
            </a: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6686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That concludes our first session in the GEE land monitoring series. Here are some major takeaways from this part. GEE’s cloud-based environment can remove barriers to engaging with remote sensing data, barriers like data storage and personal computing power. And it’s important to note that the functionalities of GEE are similar to many GIS desktop platforms used to do things like create land classifications and calculate environmental parameters from satellite data. GEE also hosts many relevant land monitoring datasets from sensors like Landsat, </a:t>
            </a:r>
            <a:r>
              <a:rPr lang="en-US" dirty="0">
                <a:solidFill>
                  <a:srgbClr val="0C0C0C"/>
                </a:solidFill>
              </a:rPr>
              <a:t>MODIS, Sentinel-2, and Sentinel-1 SAR. And in our activity you saw the capabilities of the JavaScript API to complete basic functions like imagery filtering and vegetation index calculation. We also briefly explored the Python API hosted in Google Colab. And please make sure to join us next week for our session on Land Cover Classification &amp; Accuracy Assessment.</a:t>
            </a: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sz="14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That concludes our first session in the GEE land monitoring series. Here are some major takeaways from this part. GEE’s cloud-based environment can remove barriers to engaging with remote sensing data, barriers like data storage and personal computing power. And it’s important to note that the functionalities of GEE are similar to many GIS desktop platforms used to do things like create land classifications and calculate environmental parameters from satellite data. GEE also hosts many relevant land monitoring datasets from sensors like Landsat, </a:t>
            </a:r>
            <a:r>
              <a:rPr lang="en-US" dirty="0">
                <a:solidFill>
                  <a:srgbClr val="0C0C0C"/>
                </a:solidFill>
              </a:rPr>
              <a:t>MODIS, Sentinel-2, and Sentinel-1 SAR. And in our activity you saw the capabilities of the JavaScript API to complete basic functions like imagery filtering and vegetation index calculation. We also briefly explored the Python API hosted in Google Colab. And please make sure to join us next week for our session on Land Cover Classification &amp; Accuracy Assessment.</a:t>
            </a: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37</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31180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38</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27040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3588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65661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68140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0" name="Google Shape;980;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1" name="Google Shape;981;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41</a:t>
            </a:fld>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57777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480"/>
              </a:spcBef>
              <a:spcAft>
                <a:spcPts val="0"/>
              </a:spcAft>
              <a:buSzPts val="1400"/>
              <a:buNone/>
            </a:pPr>
            <a:endParaRPr dirty="0"/>
          </a:p>
        </p:txBody>
      </p:sp>
      <p:sp>
        <p:nvSpPr>
          <p:cNvPr id="995" name="Google Shape;9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ways to classify</a:t>
            </a:r>
            <a:r>
              <a:rPr lang="en-US" baseline="0" dirty="0"/>
              <a:t> imagery but almost all can be categorized into two approaches: pixel based and object based. In pixel-based approaches, each pixel is grouped into a spectrally similar class.  These approaches are most useful where there are multiple changes in land use within a short period of time, and they are best suited when there is wall to wall data coverage and time series consistency at the pixel level is required. </a:t>
            </a:r>
          </a:p>
          <a:p>
            <a:endParaRPr lang="en-US" baseline="0" dirty="0"/>
          </a:p>
          <a:p>
            <a:r>
              <a:rPr lang="en-US" baseline="0" dirty="0"/>
              <a:t>Object-based approaches partitions an image into groups of pixels that are spectrally similar and spatially adjacent. </a:t>
            </a:r>
            <a:r>
              <a:rPr lang="en-US" dirty="0"/>
              <a:t>Boundaries of pixel groups delineate ground objects in much the same way a human analyst would do based on its shape, tone, and texture.</a:t>
            </a:r>
            <a:r>
              <a:rPr lang="en-US" baseline="0" dirty="0"/>
              <a:t> This process is called segmentation. These kinds of images can be easier for an analyst to interpret.  This approach is also used on radar imagery to reduce speckle.  It is especially useful for high spatial resolution imagery because pixel-based approaches tend to be very noisy.  </a:t>
            </a:r>
          </a:p>
          <a:p>
            <a:endParaRPr lang="en-US" baseline="0" dirty="0"/>
          </a:p>
          <a:p>
            <a:r>
              <a:rPr lang="en-US" baseline="0" dirty="0"/>
              <a:t>The images below show the visual differences between the two approaches.  On the right is the pixel based approach and on the right, you can see the same image that has been segmented and classified.  It produces a much smoother image.  </a:t>
            </a:r>
            <a:endParaRPr lang="en-US" dirty="0"/>
          </a:p>
          <a:p>
            <a:endParaRPr lang="en-US" dirty="0"/>
          </a:p>
          <a:p>
            <a:endParaRPr lang="en-US" dirty="0"/>
          </a:p>
          <a:p>
            <a:r>
              <a:rPr lang="en-US" dirty="0"/>
              <a:t>http://www.ecognition.com/sites/default/files/273_0168.pdf</a:t>
            </a:r>
          </a:p>
          <a:p>
            <a:r>
              <a:rPr lang="en-US" dirty="0"/>
              <a:t>Image segmentation is the process of partitioning</a:t>
            </a:r>
            <a:r>
              <a:rPr lang="en-US" baseline="0" dirty="0"/>
              <a:t> an image into groups of pixels that are spectrally similar and spatially adjacent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11</a:t>
            </a:fld>
            <a:endParaRPr lang="en-US" dirty="0"/>
          </a:p>
        </p:txBody>
      </p:sp>
    </p:spTree>
    <p:extLst>
      <p:ext uri="{BB962C8B-B14F-4D97-AF65-F5344CB8AC3E}">
        <p14:creationId xmlns:p14="http://schemas.microsoft.com/office/powerpoint/2010/main" val="1310594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different methods are typically used to create land cover maps.  The supervised method can use either a pixel-based approach or an object-based approach.  The unsupervised method uses a pixel-based approach.  The supervised method uses user-defined areas of known land cover types that are called training areas.  These areas are then used to define the statistical parameters of classification algorithms.  The algorithm then automatically identifies and labels all pixels or segments that are statistically similar to the training data.</a:t>
            </a:r>
          </a:p>
          <a:p>
            <a:endParaRPr lang="en-US" baseline="0" dirty="0"/>
          </a:p>
          <a:p>
            <a:r>
              <a:rPr lang="en-US" baseline="0" dirty="0"/>
              <a:t>In the unsupervised method, a classification algorithm assigns each pixel into one of a number of user-specified classes.  Then interpreters assign each of the pixel groupings a value corresponding to a land cover class.</a:t>
            </a:r>
          </a:p>
          <a:p>
            <a:endParaRPr lang="en-US" baseline="0" dirty="0"/>
          </a:p>
          <a:p>
            <a:r>
              <a:rPr lang="en-US" baseline="0" dirty="0"/>
              <a:t>I’m going to describe to you a little more about the supervised approach.</a:t>
            </a:r>
            <a:endParaRPr lang="en-US" dirty="0"/>
          </a:p>
          <a:p>
            <a:endParaRPr lang="en-US" dirty="0"/>
          </a:p>
          <a:p>
            <a:endParaRPr lang="en-US" dirty="0"/>
          </a:p>
          <a:p>
            <a:r>
              <a:rPr lang="en-US" dirty="0"/>
              <a:t>https://www.e-education.psu.edu/natureofgeoinfo/c8_p18.html</a:t>
            </a:r>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12</a:t>
            </a:fld>
            <a:endParaRPr lang="en-US" dirty="0"/>
          </a:p>
        </p:txBody>
      </p:sp>
    </p:spTree>
    <p:extLst>
      <p:ext uri="{BB962C8B-B14F-4D97-AF65-F5344CB8AC3E}">
        <p14:creationId xmlns:p14="http://schemas.microsoft.com/office/powerpoint/2010/main" val="121081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A</a:t>
            </a:r>
            <a:r>
              <a:rPr lang="en-US" baseline="0" dirty="0"/>
              <a:t> supervised classification method requires the analyst to select training areas where they know what is on the ground.  Then they digitize a polygon within that area.  Or, if the image has been segmented then the analyst identifies segments associated with known land cover types.  These known land cover types can be identified through field work, or through the visual interpretation of aerial photos or high-resolution imagery.  Each known area has its own statistical characteristics or spectral signature.  The image shows three simplified land cover types, conifers, water and deciduous vegetation and their associated spectral signatures.</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14</a:t>
            </a:fld>
            <a:endParaRPr lang="en-US" dirty="0"/>
          </a:p>
        </p:txBody>
      </p:sp>
    </p:spTree>
    <p:extLst>
      <p:ext uri="{BB962C8B-B14F-4D97-AF65-F5344CB8AC3E}">
        <p14:creationId xmlns:p14="http://schemas.microsoft.com/office/powerpoint/2010/main" val="60567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09493" rtl="0" eaLnBrk="1" fontAlgn="auto" latinLnBrk="0" hangingPunct="1">
              <a:lnSpc>
                <a:spcPct val="100000"/>
              </a:lnSpc>
              <a:spcBef>
                <a:spcPts val="0"/>
              </a:spcBef>
              <a:spcAft>
                <a:spcPts val="0"/>
              </a:spcAft>
              <a:buClrTx/>
              <a:buSzTx/>
              <a:buFontTx/>
              <a:buNone/>
              <a:tabLst/>
              <a:defRPr/>
            </a:pPr>
            <a:r>
              <a:rPr lang="en-US" dirty="0"/>
              <a:t>The spectral signatures from the training</a:t>
            </a:r>
            <a:r>
              <a:rPr lang="en-US" baseline="0" dirty="0"/>
              <a:t> areas</a:t>
            </a:r>
            <a:r>
              <a:rPr lang="en-US" dirty="0"/>
              <a:t> are then used to categorize</a:t>
            </a:r>
            <a:r>
              <a:rPr lang="en-US" baseline="0" dirty="0"/>
              <a:t> each pixel, or each segment in the image resulting in the entire image being classified.  </a:t>
            </a:r>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15</a:t>
            </a:fld>
            <a:endParaRPr lang="en-US" dirty="0"/>
          </a:p>
        </p:txBody>
      </p:sp>
    </p:spTree>
    <p:extLst>
      <p:ext uri="{BB962C8B-B14F-4D97-AF65-F5344CB8AC3E}">
        <p14:creationId xmlns:p14="http://schemas.microsoft.com/office/powerpoint/2010/main" val="507046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And I just want to quickly remind you all that this will be a basic intro, so if you’re a little more advanced with GEE, we might go over some things you already know, but this session is to make sure we’re all on the same page with the basics of the platform. Ok let’s get started with our first section discussing GEE functionalities and available data types.</a:t>
            </a:r>
            <a:endParaRPr dirty="0"/>
          </a:p>
        </p:txBody>
      </p:sp>
      <p:sp>
        <p:nvSpPr>
          <p:cNvPr id="185" name="Google Shape;185;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18</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480"/>
              </a:spcBef>
              <a:spcAft>
                <a:spcPts val="0"/>
              </a:spcAft>
              <a:buSzPts val="1400"/>
              <a:buNone/>
            </a:pPr>
            <a:r>
              <a:rPr lang="en-US" dirty="0"/>
              <a:t>I also wanted to remind you all that you’ll need a Google Earth Engine account to participate in our activities. If you haven’t already, make sure you go to the link listed here, which can also be found on the training webpage, to sign up for an account. Google Earth Engine accounts are free, and you do not need to have a gmail in order to sign up for one. They do however recommend that you use your work or institutional email. You can also just search “google earth engine account sign up” in your browser. Hopefully you saw the instructions to sign up for this account ahead of time, but if not, don’t worry about it. You can follow along with the activity on-screen since I will be mirroring the code editor as we go through code. But make sure to sign up for that account as soon as possible.</a:t>
            </a:r>
            <a:endParaRPr dirty="0"/>
          </a:p>
          <a:p>
            <a:pPr marL="457200" marR="0" lvl="0" indent="-228600" algn="l" rtl="0">
              <a:lnSpc>
                <a:spcPct val="100000"/>
              </a:lnSpc>
              <a:spcBef>
                <a:spcPts val="480"/>
              </a:spcBef>
              <a:spcAft>
                <a:spcPts val="0"/>
              </a:spcAft>
              <a:buSzPts val="1400"/>
              <a:buNone/>
            </a:pPr>
            <a:endParaRPr dirty="0"/>
          </a:p>
        </p:txBody>
      </p:sp>
      <p:sp>
        <p:nvSpPr>
          <p:cNvPr id="170" name="Google Shape;170;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19</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hyperlink" Target="http://arset.gsfc.nasa.gov"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2"/>
        <p:cNvGrpSpPr/>
        <p:nvPr/>
      </p:nvGrpSpPr>
      <p:grpSpPr>
        <a:xfrm>
          <a:off x="0" y="0"/>
          <a:ext cx="0" cy="0"/>
          <a:chOff x="0" y="0"/>
          <a:chExt cx="0" cy="0"/>
        </a:xfrm>
      </p:grpSpPr>
      <p:pic>
        <p:nvPicPr>
          <p:cNvPr id="13" name="Google Shape;13;p4" descr="Map&#10;&#10;Description automatically generated"/>
          <p:cNvPicPr preferRelativeResize="0"/>
          <p:nvPr/>
        </p:nvPicPr>
        <p:blipFill rotWithShape="1">
          <a:blip r:embed="rId2">
            <a:alphaModFix/>
          </a:blip>
          <a:srcRect l="3141" t="11388" r="576" b="8248"/>
          <a:stretch/>
        </p:blipFill>
        <p:spPr>
          <a:xfrm>
            <a:off x="1" y="0"/>
            <a:ext cx="12192000" cy="4606130"/>
          </a:xfrm>
          <a:prstGeom prst="rect">
            <a:avLst/>
          </a:prstGeom>
          <a:noFill/>
          <a:ln>
            <a:noFill/>
          </a:ln>
        </p:spPr>
      </p:pic>
      <p:pic>
        <p:nvPicPr>
          <p:cNvPr id="14" name="Google Shape;14;p4"/>
          <p:cNvPicPr preferRelativeResize="0"/>
          <p:nvPr/>
        </p:nvPicPr>
        <p:blipFill rotWithShape="1">
          <a:blip r:embed="rId3">
            <a:alphaModFix/>
          </a:blip>
          <a:srcRect/>
          <a:stretch/>
        </p:blipFill>
        <p:spPr>
          <a:xfrm>
            <a:off x="147638" y="4945063"/>
            <a:ext cx="1574800" cy="1574800"/>
          </a:xfrm>
          <a:prstGeom prst="rect">
            <a:avLst/>
          </a:prstGeom>
          <a:noFill/>
          <a:ln>
            <a:noFill/>
          </a:ln>
        </p:spPr>
      </p:pic>
      <p:sp>
        <p:nvSpPr>
          <p:cNvPr id="15" name="Google Shape;15;p4"/>
          <p:cNvSpPr txBox="1">
            <a:spLocks noGrp="1"/>
          </p:cNvSpPr>
          <p:nvPr>
            <p:ph type="body" idx="1"/>
          </p:nvPr>
        </p:nvSpPr>
        <p:spPr>
          <a:xfrm>
            <a:off x="1868408" y="5732462"/>
            <a:ext cx="9601111" cy="439738"/>
          </a:xfrm>
          <a:prstGeom prst="rect">
            <a:avLst/>
          </a:prstGeom>
          <a:noFill/>
          <a:ln>
            <a:noFill/>
          </a:ln>
        </p:spPr>
        <p:txBody>
          <a:bodyPr spcFirstLastPara="1" wrap="square" lIns="0" tIns="60925" rIns="121875" bIns="60925" anchor="ctr" anchorCtr="0">
            <a:noAutofit/>
          </a:bodyPr>
          <a:lstStyle>
            <a:lvl1pPr marL="457200" lvl="0" indent="-228600" algn="l">
              <a:lnSpc>
                <a:spcPct val="100000"/>
              </a:lnSpc>
              <a:spcBef>
                <a:spcPts val="800"/>
              </a:spcBef>
              <a:spcAft>
                <a:spcPts val="0"/>
              </a:spcAft>
              <a:buClr>
                <a:schemeClr val="dk1"/>
              </a:buClr>
              <a:buSzPts val="1600"/>
              <a:buFont typeface="Century Gothic"/>
              <a:buNone/>
              <a:defRPr sz="1600">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 name="Google Shape;16;p4"/>
          <p:cNvSpPr txBox="1">
            <a:spLocks noGrp="1"/>
          </p:cNvSpPr>
          <p:nvPr>
            <p:ph type="body" idx="2"/>
          </p:nvPr>
        </p:nvSpPr>
        <p:spPr>
          <a:xfrm>
            <a:off x="1868408" y="6265862"/>
            <a:ext cx="9601111" cy="439738"/>
          </a:xfrm>
          <a:prstGeom prst="rect">
            <a:avLst/>
          </a:prstGeom>
          <a:noFill/>
          <a:ln>
            <a:noFill/>
          </a:ln>
        </p:spPr>
        <p:txBody>
          <a:bodyPr spcFirstLastPara="1" wrap="square" lIns="0" tIns="60925" rIns="121875" bIns="60925" anchor="ctr" anchorCtr="0">
            <a:noAutofit/>
          </a:bodyPr>
          <a:lstStyle>
            <a:lvl1pPr marL="457200" lvl="0" indent="-228600" algn="l">
              <a:lnSpc>
                <a:spcPct val="100000"/>
              </a:lnSpc>
              <a:spcBef>
                <a:spcPts val="800"/>
              </a:spcBef>
              <a:spcAft>
                <a:spcPts val="0"/>
              </a:spcAft>
              <a:buClr>
                <a:schemeClr val="dk1"/>
              </a:buClr>
              <a:buSzPts val="1600"/>
              <a:buFont typeface="Century Gothic"/>
              <a:buNone/>
              <a:defRPr sz="1600">
                <a:latin typeface="Century Gothic"/>
                <a:ea typeface="Century Gothic"/>
                <a:cs typeface="Century Gothic"/>
                <a:sym typeface="Century Gothic"/>
              </a:defRPr>
            </a:lvl1pPr>
            <a:lvl2pPr marL="914400" lvl="1"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2pPr>
            <a:lvl3pPr marL="1371600" lvl="2"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3pPr>
            <a:lvl4pPr marL="1828800" lvl="3"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4pPr>
            <a:lvl5pPr marL="2286000" lvl="4" indent="-228600" algn="l">
              <a:lnSpc>
                <a:spcPct val="100000"/>
              </a:lnSpc>
              <a:spcBef>
                <a:spcPts val="400"/>
              </a:spcBef>
              <a:spcAft>
                <a:spcPts val="0"/>
              </a:spcAft>
              <a:buClr>
                <a:schemeClr val="dk1"/>
              </a:buClr>
              <a:buSzPts val="1600"/>
              <a:buFont typeface="Century Gothic"/>
              <a:buNone/>
              <a:defRPr sz="1600">
                <a:latin typeface="Century Gothic"/>
                <a:ea typeface="Century Gothic"/>
                <a:cs typeface="Century Gothic"/>
                <a:sym typeface="Century Gothic"/>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 name="Google Shape;17;p4"/>
          <p:cNvSpPr txBox="1">
            <a:spLocks noGrp="1"/>
          </p:cNvSpPr>
          <p:nvPr>
            <p:ph type="ctrTitle"/>
          </p:nvPr>
        </p:nvSpPr>
        <p:spPr>
          <a:xfrm>
            <a:off x="1869729" y="4759067"/>
            <a:ext cx="9599790" cy="821233"/>
          </a:xfrm>
          <a:prstGeom prst="rect">
            <a:avLst/>
          </a:prstGeom>
          <a:noFill/>
          <a:ln>
            <a:noFill/>
          </a:ln>
        </p:spPr>
        <p:txBody>
          <a:bodyPr spcFirstLastPara="1" wrap="square" lIns="121875" tIns="60925" rIns="121875" bIns="60925" anchor="ctr" anchorCtr="0">
            <a:normAutofit/>
          </a:bodyPr>
          <a:lstStyle>
            <a:lvl1pPr lvl="0" algn="l">
              <a:lnSpc>
                <a:spcPct val="120000"/>
              </a:lnSpc>
              <a:spcBef>
                <a:spcPts val="0"/>
              </a:spcBef>
              <a:spcAft>
                <a:spcPts val="0"/>
              </a:spcAft>
              <a:buSzPts val="1400"/>
              <a:buNone/>
              <a:defRPr sz="320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4"/>
          <p:cNvSpPr txBox="1"/>
          <p:nvPr/>
        </p:nvSpPr>
        <p:spPr>
          <a:xfrm>
            <a:off x="147638" y="319088"/>
            <a:ext cx="3297237"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lt1"/>
                </a:solidFill>
                <a:latin typeface="Arial"/>
                <a:ea typeface="Arial"/>
                <a:cs typeface="Arial"/>
                <a:sym typeface="Arial"/>
              </a:rPr>
              <a:t>National Aeronautics and Space Administration</a:t>
            </a:r>
            <a:endParaRPr sz="1400" b="0" i="0" u="none" strike="noStrike" cap="none" dirty="0">
              <a:solidFill>
                <a:srgbClr val="000000"/>
              </a:solidFill>
              <a:latin typeface="Arial"/>
              <a:ea typeface="Arial"/>
              <a:cs typeface="Arial"/>
              <a:sym typeface="Arial"/>
            </a:endParaRPr>
          </a:p>
        </p:txBody>
      </p:sp>
      <p:pic>
        <p:nvPicPr>
          <p:cNvPr id="19" name="Google Shape;19;p4"/>
          <p:cNvPicPr preferRelativeResize="0"/>
          <p:nvPr/>
        </p:nvPicPr>
        <p:blipFill rotWithShape="1">
          <a:blip r:embed="rId4">
            <a:alphaModFix/>
          </a:blip>
          <a:srcRect/>
          <a:stretch/>
        </p:blipFill>
        <p:spPr>
          <a:xfrm>
            <a:off x="1" y="2713322"/>
            <a:ext cx="1892808" cy="1892808"/>
          </a:xfrm>
          <a:prstGeom prst="rect">
            <a:avLst/>
          </a:prstGeom>
          <a:noFill/>
          <a:ln>
            <a:noFill/>
          </a:ln>
        </p:spPr>
      </p:pic>
      <p:pic>
        <p:nvPicPr>
          <p:cNvPr id="20" name="Google Shape;20;p4"/>
          <p:cNvPicPr preferRelativeResize="0"/>
          <p:nvPr/>
        </p:nvPicPr>
        <p:blipFill rotWithShape="1">
          <a:blip r:embed="rId5">
            <a:alphaModFix/>
          </a:blip>
          <a:srcRect/>
          <a:stretch/>
        </p:blipFill>
        <p:spPr>
          <a:xfrm>
            <a:off x="11158728" y="3572858"/>
            <a:ext cx="1033272" cy="1033272"/>
          </a:xfrm>
          <a:prstGeom prst="rect">
            <a:avLst/>
          </a:prstGeom>
          <a:noFill/>
          <a:ln>
            <a:noFill/>
          </a:ln>
        </p:spPr>
      </p:pic>
      <p:pic>
        <p:nvPicPr>
          <p:cNvPr id="21" name="Google Shape;21;p4"/>
          <p:cNvPicPr preferRelativeResize="0"/>
          <p:nvPr/>
        </p:nvPicPr>
        <p:blipFill rotWithShape="1">
          <a:blip r:embed="rId6">
            <a:alphaModFix/>
          </a:blip>
          <a:srcRect/>
          <a:stretch/>
        </p:blipFill>
        <p:spPr>
          <a:xfrm>
            <a:off x="9787128" y="0"/>
            <a:ext cx="2404872" cy="1889542"/>
          </a:xfrm>
          <a:prstGeom prst="rect">
            <a:avLst/>
          </a:prstGeom>
          <a:noFill/>
          <a:ln>
            <a:noFill/>
          </a:ln>
        </p:spPr>
      </p:pic>
      <p:pic>
        <p:nvPicPr>
          <p:cNvPr id="22" name="Google Shape;22;p4" descr="NASA insigniaCMYK"/>
          <p:cNvPicPr preferRelativeResize="0"/>
          <p:nvPr/>
        </p:nvPicPr>
        <p:blipFill rotWithShape="1">
          <a:blip r:embed="rId7">
            <a:alphaModFix/>
          </a:blip>
          <a:srcRect/>
          <a:stretch/>
        </p:blipFill>
        <p:spPr>
          <a:xfrm>
            <a:off x="11270087" y="138023"/>
            <a:ext cx="810554" cy="6489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Title+Subtitle+Blank">
  <p:cSld name="3_Title+Subtitle+Blank">
    <p:spTree>
      <p:nvGrpSpPr>
        <p:cNvPr id="1" name="Shape 104"/>
        <p:cNvGrpSpPr/>
        <p:nvPr/>
      </p:nvGrpSpPr>
      <p:grpSpPr>
        <a:xfrm>
          <a:off x="0" y="0"/>
          <a:ext cx="0" cy="0"/>
          <a:chOff x="0" y="0"/>
          <a:chExt cx="0" cy="0"/>
        </a:xfrm>
      </p:grpSpPr>
      <p:sp>
        <p:nvSpPr>
          <p:cNvPr id="105" name="Google Shape;105;p14"/>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6" name="Google Shape;106;p14"/>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107" name="Google Shape;107;p14"/>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08" name="Google Shape;108;p14"/>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4"/>
          <p:cNvSpPr txBox="1">
            <a:spLocks noGrp="1"/>
          </p:cNvSpPr>
          <p:nvPr>
            <p:ph type="body" idx="1"/>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10" name="Google Shape;110;p14"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11" name="Google Shape;111;p14"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12"/>
        <p:cNvGrpSpPr/>
        <p:nvPr/>
      </p:nvGrpSpPr>
      <p:grpSpPr>
        <a:xfrm>
          <a:off x="0" y="0"/>
          <a:ext cx="0" cy="0"/>
          <a:chOff x="0" y="0"/>
          <a:chExt cx="0" cy="0"/>
        </a:xfrm>
      </p:grpSpPr>
      <p:sp>
        <p:nvSpPr>
          <p:cNvPr id="113" name="Google Shape;113;p15"/>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4" name="Google Shape;114;p15"/>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15" name="Google Shape;115;p15"/>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116" name="Google Shape;116;p15"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17" name="Google Shape;117;p15"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0121"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sp>
        <p:nvSpPr>
          <p:cNvPr id="11" name="Content Placeholder 2"/>
          <p:cNvSpPr>
            <a:spLocks noGrp="1"/>
          </p:cNvSpPr>
          <p:nvPr>
            <p:ph idx="11"/>
          </p:nvPr>
        </p:nvSpPr>
        <p:spPr>
          <a:xfrm>
            <a:off x="6132585"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5"/>
          <p:cNvSpPr>
            <a:spLocks noGrp="1"/>
          </p:cNvSpPr>
          <p:nvPr>
            <p:ph sz="quarter" idx="12" hasCustomPrompt="1"/>
          </p:nvPr>
        </p:nvSpPr>
        <p:spPr>
          <a:xfrm>
            <a:off x="48012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365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pic>
        <p:nvPicPr>
          <p:cNvPr id="12" name="Google Shape;48;p6" descr="A picture containing square&#10;&#10;Description automatically generated">
            <a:extLst>
              <a:ext uri="{FF2B5EF4-FFF2-40B4-BE49-F238E27FC236}">
                <a16:creationId xmlns:a16="http://schemas.microsoft.com/office/drawing/2014/main" id="{52EE95A8-8E79-4934-A6D7-A1CADFFD640E}"/>
              </a:ext>
            </a:extLst>
          </p:cNvPr>
          <p:cNvPicPr preferRelativeResize="0"/>
          <p:nvPr userDrawn="1"/>
        </p:nvPicPr>
        <p:blipFill rotWithShape="1">
          <a:blip r:embed="rId2">
            <a:alphaModFix/>
          </a:blip>
          <a:srcRect/>
          <a:stretch/>
        </p:blipFill>
        <p:spPr>
          <a:xfrm>
            <a:off x="5937" y="5848791"/>
            <a:ext cx="1033273" cy="1033273"/>
          </a:xfrm>
          <a:prstGeom prst="rect">
            <a:avLst/>
          </a:prstGeom>
          <a:noFill/>
          <a:ln>
            <a:noFill/>
          </a:ln>
        </p:spPr>
      </p:pic>
      <p:pic>
        <p:nvPicPr>
          <p:cNvPr id="18" name="Google Shape;49;p6" descr="Icon&#10;&#10;Description automatically generated">
            <a:extLst>
              <a:ext uri="{FF2B5EF4-FFF2-40B4-BE49-F238E27FC236}">
                <a16:creationId xmlns:a16="http://schemas.microsoft.com/office/drawing/2014/main" id="{12CE5FB7-A318-4492-A872-D25CC2182AB9}"/>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21" name="Google Shape;113;p15">
            <a:extLst>
              <a:ext uri="{FF2B5EF4-FFF2-40B4-BE49-F238E27FC236}">
                <a16:creationId xmlns:a16="http://schemas.microsoft.com/office/drawing/2014/main" id="{1E11A39E-469F-47C6-AC29-464679F665C1}"/>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22" name="Google Shape;114;p15">
            <a:extLst>
              <a:ext uri="{FF2B5EF4-FFF2-40B4-BE49-F238E27FC236}">
                <a16:creationId xmlns:a16="http://schemas.microsoft.com/office/drawing/2014/main" id="{EE5E45FC-9DE0-420A-AA10-B07016D93F25}"/>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23" name="Google Shape;115;p15">
            <a:extLst>
              <a:ext uri="{FF2B5EF4-FFF2-40B4-BE49-F238E27FC236}">
                <a16:creationId xmlns:a16="http://schemas.microsoft.com/office/drawing/2014/main" id="{FEFB7317-60FA-4ED8-8950-0D2F3BA4A61F}"/>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3007423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lumn no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6130514"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2" hasCustomPrompt="1"/>
          </p:nvPr>
        </p:nvSpPr>
        <p:spPr>
          <a:xfrm>
            <a:off x="482192"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158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pic>
        <p:nvPicPr>
          <p:cNvPr id="10" name="Google Shape;48;p6" descr="A picture containing square&#10;&#10;Description automatically generated">
            <a:extLst>
              <a:ext uri="{FF2B5EF4-FFF2-40B4-BE49-F238E27FC236}">
                <a16:creationId xmlns:a16="http://schemas.microsoft.com/office/drawing/2014/main" id="{4D8754FF-C472-41A5-848E-ADB64E39B362}"/>
              </a:ext>
            </a:extLst>
          </p:cNvPr>
          <p:cNvPicPr preferRelativeResize="0"/>
          <p:nvPr userDrawn="1"/>
        </p:nvPicPr>
        <p:blipFill rotWithShape="1">
          <a:blip r:embed="rId2">
            <a:alphaModFix/>
          </a:blip>
          <a:srcRect/>
          <a:stretch/>
        </p:blipFill>
        <p:spPr>
          <a:xfrm>
            <a:off x="5937" y="5824727"/>
            <a:ext cx="1033273" cy="1033273"/>
          </a:xfrm>
          <a:prstGeom prst="rect">
            <a:avLst/>
          </a:prstGeom>
          <a:noFill/>
          <a:ln>
            <a:noFill/>
          </a:ln>
        </p:spPr>
      </p:pic>
      <p:pic>
        <p:nvPicPr>
          <p:cNvPr id="12" name="Google Shape;49;p6" descr="Icon&#10;&#10;Description automatically generated">
            <a:extLst>
              <a:ext uri="{FF2B5EF4-FFF2-40B4-BE49-F238E27FC236}">
                <a16:creationId xmlns:a16="http://schemas.microsoft.com/office/drawing/2014/main" id="{506A1DC2-F245-46F8-98CD-840B28802D2E}"/>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18" name="Google Shape;113;p15">
            <a:extLst>
              <a:ext uri="{FF2B5EF4-FFF2-40B4-BE49-F238E27FC236}">
                <a16:creationId xmlns:a16="http://schemas.microsoft.com/office/drawing/2014/main" id="{03FD0391-0C55-411A-8CFD-D90F1E5289B6}"/>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9" name="Google Shape;114;p15">
            <a:extLst>
              <a:ext uri="{FF2B5EF4-FFF2-40B4-BE49-F238E27FC236}">
                <a16:creationId xmlns:a16="http://schemas.microsoft.com/office/drawing/2014/main" id="{E6BCAB4D-6CA3-446C-8B77-BB0AF4D4CBA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20" name="Google Shape;115;p15">
            <a:extLst>
              <a:ext uri="{FF2B5EF4-FFF2-40B4-BE49-F238E27FC236}">
                <a16:creationId xmlns:a16="http://schemas.microsoft.com/office/drawing/2014/main" id="{0EA996F8-D3AE-4D18-8F45-75B9F36C3738}"/>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21859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32D104-E65A-E34E-B22C-99CB7298395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6C7DEDE-2EAC-4044-8D27-2F284B42DB8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A0FC0A7-1079-0140-AB2D-A54603B369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pic>
        <p:nvPicPr>
          <p:cNvPr id="5" name="Google Shape;48;p6" descr="A picture containing square&#10;&#10;Description automatically generated">
            <a:extLst>
              <a:ext uri="{FF2B5EF4-FFF2-40B4-BE49-F238E27FC236}">
                <a16:creationId xmlns:a16="http://schemas.microsoft.com/office/drawing/2014/main" id="{805E9CAF-D2B2-4B3B-BA2D-EBCED443E0EB}"/>
              </a:ext>
            </a:extLst>
          </p:cNvPr>
          <p:cNvPicPr preferRelativeResize="0"/>
          <p:nvPr userDrawn="1"/>
        </p:nvPicPr>
        <p:blipFill rotWithShape="1">
          <a:blip r:embed="rId2">
            <a:alphaModFix/>
          </a:blip>
          <a:srcRect/>
          <a:stretch/>
        </p:blipFill>
        <p:spPr>
          <a:xfrm>
            <a:off x="5937" y="5824727"/>
            <a:ext cx="1033273" cy="1033273"/>
          </a:xfrm>
          <a:prstGeom prst="rect">
            <a:avLst/>
          </a:prstGeom>
          <a:noFill/>
          <a:ln>
            <a:noFill/>
          </a:ln>
        </p:spPr>
      </p:pic>
      <p:pic>
        <p:nvPicPr>
          <p:cNvPr id="6" name="Google Shape;49;p6" descr="Icon&#10;&#10;Description automatically generated">
            <a:extLst>
              <a:ext uri="{FF2B5EF4-FFF2-40B4-BE49-F238E27FC236}">
                <a16:creationId xmlns:a16="http://schemas.microsoft.com/office/drawing/2014/main" id="{AA757D48-A0A2-47D2-B9EF-19044D435FC9}"/>
              </a:ext>
            </a:extLst>
          </p:cNvPr>
          <p:cNvPicPr preferRelativeResize="0"/>
          <p:nvPr userDrawn="1"/>
        </p:nvPicPr>
        <p:blipFill rotWithShape="1">
          <a:blip r:embed="rId3">
            <a:alphaModFix/>
          </a:blip>
          <a:srcRect/>
          <a:stretch/>
        </p:blipFill>
        <p:spPr>
          <a:xfrm>
            <a:off x="11158728" y="0"/>
            <a:ext cx="1033272" cy="1033272"/>
          </a:xfrm>
          <a:prstGeom prst="rect">
            <a:avLst/>
          </a:prstGeom>
          <a:noFill/>
          <a:ln>
            <a:noFill/>
          </a:ln>
        </p:spPr>
      </p:pic>
      <p:sp>
        <p:nvSpPr>
          <p:cNvPr id="7" name="Google Shape;113;p15">
            <a:extLst>
              <a:ext uri="{FF2B5EF4-FFF2-40B4-BE49-F238E27FC236}">
                <a16:creationId xmlns:a16="http://schemas.microsoft.com/office/drawing/2014/main" id="{F1C313E0-59A5-4410-84FE-353C294DA61D}"/>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8" name="Google Shape;114;p15">
            <a:extLst>
              <a:ext uri="{FF2B5EF4-FFF2-40B4-BE49-F238E27FC236}">
                <a16:creationId xmlns:a16="http://schemas.microsoft.com/office/drawing/2014/main" id="{293A0155-0208-47C4-95E1-6518609F02A8}"/>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9" name="Google Shape;115;p15">
            <a:extLst>
              <a:ext uri="{FF2B5EF4-FFF2-40B4-BE49-F238E27FC236}">
                <a16:creationId xmlns:a16="http://schemas.microsoft.com/office/drawing/2014/main" id="{E5C3A2F0-F5B1-441D-BB98-4C581CA23404}"/>
              </a:ext>
            </a:extLst>
          </p:cNvPr>
          <p:cNvPicPr preferRelativeResize="0"/>
          <p:nvPr userDrawn="1"/>
        </p:nvPicPr>
        <p:blipFill rotWithShape="1">
          <a:blip r:embed="rId4">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61046482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766"/>
            <a:ext cx="2024477" cy="6858000"/>
          </a:xfrm>
          <a:prstGeom prst="rect">
            <a:avLst/>
          </a:prstGeom>
        </p:spPr>
      </p:pic>
      <p:pic>
        <p:nvPicPr>
          <p:cNvPr id="14" name="Picture 25" descr="NASA insigniaCMYK"/>
          <p:cNvPicPr preferRelativeResize="0">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902615" y="253312"/>
            <a:ext cx="1065892" cy="853440"/>
          </a:xfrm>
          <a:prstGeom prst="rect">
            <a:avLst/>
          </a:prstGeom>
          <a:noFill/>
          <a:ln w="9525">
            <a:noFill/>
            <a:miter lim="800000"/>
            <a:headEnd/>
            <a:tailEnd/>
          </a:ln>
        </p:spPr>
      </p:pic>
      <p:sp>
        <p:nvSpPr>
          <p:cNvPr id="18" name="Title 1"/>
          <p:cNvSpPr>
            <a:spLocks noGrp="1"/>
          </p:cNvSpPr>
          <p:nvPr>
            <p:ph type="ctrTitle"/>
          </p:nvPr>
        </p:nvSpPr>
        <p:spPr>
          <a:xfrm>
            <a:off x="2617122" y="2503976"/>
            <a:ext cx="9144588" cy="1233664"/>
          </a:xfrm>
        </p:spPr>
        <p:txBody>
          <a:bodyPr anchor="ctr">
            <a:normAutofit/>
          </a:bodyPr>
          <a:lstStyle>
            <a:lvl1pPr>
              <a:lnSpc>
                <a:spcPct val="120000"/>
              </a:lnSpc>
              <a:spcAft>
                <a:spcPts val="0"/>
              </a:spcAft>
              <a:defRPr sz="3200">
                <a:latin typeface="Arial"/>
                <a:cs typeface="Arial"/>
              </a:defRPr>
            </a:lvl1pPr>
          </a:lstStyle>
          <a:p>
            <a:r>
              <a:rPr lang="en-US"/>
              <a:t>Click to edit Master title style</a:t>
            </a:r>
            <a:endParaRPr lang="en-US" dirty="0"/>
          </a:p>
        </p:txBody>
      </p:sp>
      <p:sp>
        <p:nvSpPr>
          <p:cNvPr id="19" name="Subtitle 2"/>
          <p:cNvSpPr>
            <a:spLocks noGrp="1"/>
          </p:cNvSpPr>
          <p:nvPr>
            <p:ph type="subTitle" idx="1"/>
          </p:nvPr>
        </p:nvSpPr>
        <p:spPr>
          <a:xfrm>
            <a:off x="2617122" y="4110464"/>
            <a:ext cx="9144588" cy="1398333"/>
          </a:xfrm>
        </p:spPr>
        <p:txBody>
          <a:bodyPr lIns="121899"/>
          <a:lstStyle>
            <a:lvl1pPr marL="0" indent="0" algn="l">
              <a:buNone/>
              <a:defRPr>
                <a:solidFill>
                  <a:schemeClr val="tx1"/>
                </a:solidFill>
                <a:latin typeface="Arial"/>
                <a:cs typeface="Aria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lang="en-US" dirty="0"/>
          </a:p>
        </p:txBody>
      </p:sp>
      <p:cxnSp>
        <p:nvCxnSpPr>
          <p:cNvPr id="22" name="Straight Connector 21"/>
          <p:cNvCxnSpPr/>
          <p:nvPr/>
        </p:nvCxnSpPr>
        <p:spPr>
          <a:xfrm flipV="1">
            <a:off x="2613346" y="2300635"/>
            <a:ext cx="5215466"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617121" y="3907119"/>
            <a:ext cx="5215466" cy="2257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160481" y="6360571"/>
            <a:ext cx="2420948" cy="292366"/>
          </a:xfrm>
          <a:prstGeom prst="rect">
            <a:avLst/>
          </a:prstGeom>
          <a:noFill/>
        </p:spPr>
        <p:txBody>
          <a:bodyPr wrap="square" lIns="121899" tIns="60949" rIns="121899" bIns="60949" rtlCol="0" anchor="ctr">
            <a:spAutoFit/>
          </a:bodyPr>
          <a:lstStyle/>
          <a:p>
            <a:pPr algn="l"/>
            <a:r>
              <a:rPr lang="en-US" sz="1100" dirty="0">
                <a:latin typeface="Arial"/>
                <a:cs typeface="Arial"/>
              </a:rPr>
              <a:t>www.nasa.gov</a:t>
            </a:r>
          </a:p>
        </p:txBody>
      </p:sp>
      <p:sp>
        <p:nvSpPr>
          <p:cNvPr id="25" name="TextBox 24"/>
          <p:cNvSpPr txBox="1"/>
          <p:nvPr/>
        </p:nvSpPr>
        <p:spPr>
          <a:xfrm>
            <a:off x="8273807" y="479489"/>
            <a:ext cx="2420948" cy="461643"/>
          </a:xfrm>
          <a:prstGeom prst="rect">
            <a:avLst/>
          </a:prstGeom>
          <a:noFill/>
        </p:spPr>
        <p:txBody>
          <a:bodyPr wrap="square" lIns="121899" tIns="60949" rIns="121899" bIns="60949" rtlCol="0">
            <a:spAutoFit/>
          </a:bodyPr>
          <a:lstStyle/>
          <a:p>
            <a:pPr algn="r"/>
            <a:r>
              <a:rPr lang="en-US" sz="1100" dirty="0">
                <a:latin typeface="Arial"/>
                <a:cs typeface="Arial"/>
              </a:rPr>
              <a:t>National</a:t>
            </a:r>
            <a:r>
              <a:rPr lang="en-US" sz="1100" baseline="0" dirty="0">
                <a:latin typeface="Arial"/>
                <a:cs typeface="Arial"/>
              </a:rPr>
              <a:t> Aeronautics and</a:t>
            </a:r>
          </a:p>
          <a:p>
            <a:pPr algn="r"/>
            <a:r>
              <a:rPr lang="en-US" sz="1100" baseline="0" dirty="0">
                <a:latin typeface="Arial"/>
                <a:cs typeface="Arial"/>
              </a:rPr>
              <a:t>Space Administration</a:t>
            </a:r>
            <a:endParaRPr lang="en-US" sz="1100" dirty="0">
              <a:latin typeface="Arial"/>
              <a:cs typeface="Arial"/>
            </a:endParaRPr>
          </a:p>
        </p:txBody>
      </p:sp>
      <p:cxnSp>
        <p:nvCxnSpPr>
          <p:cNvPr id="26" name="Straight Connector 25"/>
          <p:cNvCxnSpPr/>
          <p:nvPr/>
        </p:nvCxnSpPr>
        <p:spPr>
          <a:xfrm>
            <a:off x="10766611" y="268041"/>
            <a:ext cx="0" cy="83671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2617121" y="1025530"/>
            <a:ext cx="3503170" cy="1209975"/>
            <a:chOff x="2296584" y="769145"/>
            <a:chExt cx="2627378" cy="907481"/>
          </a:xfrm>
        </p:grpSpPr>
        <p:sp>
          <p:nvSpPr>
            <p:cNvPr id="28" name="TextBox 27"/>
            <p:cNvSpPr txBox="1"/>
            <p:nvPr userDrawn="1"/>
          </p:nvSpPr>
          <p:spPr>
            <a:xfrm>
              <a:off x="2296584" y="769145"/>
              <a:ext cx="2627378" cy="885675"/>
            </a:xfrm>
            <a:prstGeom prst="rect">
              <a:avLst/>
            </a:prstGeom>
            <a:noFill/>
          </p:spPr>
          <p:txBody>
            <a:bodyPr wrap="square" rtlCol="0">
              <a:spAutoFit/>
            </a:bodyPr>
            <a:lstStyle/>
            <a:p>
              <a:r>
                <a:rPr lang="en-US" sz="2400" dirty="0">
                  <a:latin typeface="Arial"/>
                  <a:cs typeface="Arial"/>
                </a:rPr>
                <a:t>ARSET</a:t>
              </a:r>
            </a:p>
            <a:p>
              <a:r>
                <a:rPr lang="en-US" sz="1600" dirty="0">
                  <a:latin typeface="Arial"/>
                  <a:cs typeface="Arial"/>
                </a:rPr>
                <a:t>Applied Remote Sensing Training</a:t>
              </a:r>
            </a:p>
            <a:p>
              <a:pPr>
                <a:lnSpc>
                  <a:spcPct val="120000"/>
                </a:lnSpc>
                <a:spcBef>
                  <a:spcPts val="0"/>
                </a:spcBef>
              </a:pPr>
              <a:r>
                <a:rPr lang="en-US" sz="1300" dirty="0">
                  <a:latin typeface="Arial"/>
                  <a:cs typeface="Arial"/>
                  <a:hlinkClick r:id="rId4"/>
                </a:rPr>
                <a:t>http://arset.gsfc.nasa.gov</a:t>
              </a:r>
              <a:endParaRPr lang="en-US" sz="1300" dirty="0">
                <a:latin typeface="Arial"/>
                <a:cs typeface="Arial"/>
              </a:endParaRPr>
            </a:p>
            <a:p>
              <a:pPr>
                <a:lnSpc>
                  <a:spcPct val="130000"/>
                </a:lnSpc>
                <a:spcBef>
                  <a:spcPts val="0"/>
                </a:spcBef>
              </a:pPr>
              <a:r>
                <a:rPr lang="en-US" sz="1300" dirty="0">
                  <a:latin typeface="Arial"/>
                  <a:cs typeface="Arial"/>
                </a:rPr>
                <a:t>    </a:t>
              </a:r>
              <a:r>
                <a:rPr lang="en-US" sz="1300" baseline="0" dirty="0">
                  <a:latin typeface="Arial"/>
                  <a:cs typeface="Arial"/>
                </a:rPr>
                <a:t>  </a:t>
              </a:r>
              <a:r>
                <a:rPr lang="en-US" sz="1300" dirty="0">
                  <a:latin typeface="Arial"/>
                  <a:cs typeface="Arial"/>
                </a:rPr>
                <a:t>@NASAARSET</a:t>
              </a:r>
            </a:p>
          </p:txBody>
        </p:sp>
        <p:pic>
          <p:nvPicPr>
            <p:cNvPr id="29" name="Picture 28" descr="TwitterLogo_#55acee.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342858" y="1425236"/>
              <a:ext cx="251390" cy="251390"/>
            </a:xfrm>
            <a:prstGeom prst="rect">
              <a:avLst/>
            </a:prstGeom>
          </p:spPr>
        </p:pic>
      </p:grpSp>
    </p:spTree>
    <p:extLst>
      <p:ext uri="{BB962C8B-B14F-4D97-AF65-F5344CB8AC3E}">
        <p14:creationId xmlns:p14="http://schemas.microsoft.com/office/powerpoint/2010/main" val="162077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482193" y="1474334"/>
            <a:ext cx="11227615"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dirty="0"/>
              <a:t>Click to edit Master text styles</a:t>
            </a:r>
          </a:p>
        </p:txBody>
      </p:sp>
      <p:sp>
        <p:nvSpPr>
          <p:cNvPr id="6" name="Content Placeholder 5"/>
          <p:cNvSpPr>
            <a:spLocks noGrp="1"/>
          </p:cNvSpPr>
          <p:nvPr>
            <p:ph sz="quarter" idx="11" hasCustomPrompt="1"/>
          </p:nvPr>
        </p:nvSpPr>
        <p:spPr>
          <a:xfrm>
            <a:off x="482725" y="5880295"/>
            <a:ext cx="1123175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0" name="Google Shape;113;p15">
            <a:extLst>
              <a:ext uri="{FF2B5EF4-FFF2-40B4-BE49-F238E27FC236}">
                <a16:creationId xmlns:a16="http://schemas.microsoft.com/office/drawing/2014/main" id="{8248679A-5A0A-450D-9821-DC769DC6C66F}"/>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 name="Google Shape;114;p15">
            <a:extLst>
              <a:ext uri="{FF2B5EF4-FFF2-40B4-BE49-F238E27FC236}">
                <a16:creationId xmlns:a16="http://schemas.microsoft.com/office/drawing/2014/main" id="{A1292BF8-E642-49B9-9F85-4E753E1A70DD}"/>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4C0B3D3E-4EE7-4D95-A599-A0048B07B4DE}"/>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6326472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Subtitle">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11227615" cy="424999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5"/>
          <p:cNvSpPr>
            <a:spLocks noGrp="1"/>
          </p:cNvSpPr>
          <p:nvPr>
            <p:ph sz="quarter" idx="11" hasCustomPrompt="1"/>
          </p:nvPr>
        </p:nvSpPr>
        <p:spPr>
          <a:xfrm>
            <a:off x="480121" y="5880295"/>
            <a:ext cx="1123175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8" name="Google Shape;113;p15">
            <a:extLst>
              <a:ext uri="{FF2B5EF4-FFF2-40B4-BE49-F238E27FC236}">
                <a16:creationId xmlns:a16="http://schemas.microsoft.com/office/drawing/2014/main" id="{7AE1B615-6AA4-49D4-81C5-2D6AE4E05EF2}"/>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9" name="Google Shape;114;p15">
            <a:extLst>
              <a:ext uri="{FF2B5EF4-FFF2-40B4-BE49-F238E27FC236}">
                <a16:creationId xmlns:a16="http://schemas.microsoft.com/office/drawing/2014/main" id="{13047EA5-1027-49CA-B564-C52DE9CA554B}"/>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 name="Google Shape;115;p15">
            <a:extLst>
              <a:ext uri="{FF2B5EF4-FFF2-40B4-BE49-F238E27FC236}">
                <a16:creationId xmlns:a16="http://schemas.microsoft.com/office/drawing/2014/main" id="{9D8B5935-3B7C-4E06-BD49-07F5D75E6F1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6950181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0121"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sp>
        <p:nvSpPr>
          <p:cNvPr id="11" name="Content Placeholder 2"/>
          <p:cNvSpPr>
            <a:spLocks noGrp="1"/>
          </p:cNvSpPr>
          <p:nvPr>
            <p:ph idx="11"/>
          </p:nvPr>
        </p:nvSpPr>
        <p:spPr>
          <a:xfrm>
            <a:off x="6132585"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5"/>
          <p:cNvSpPr>
            <a:spLocks noGrp="1"/>
          </p:cNvSpPr>
          <p:nvPr>
            <p:ph sz="quarter" idx="12" hasCustomPrompt="1"/>
          </p:nvPr>
        </p:nvSpPr>
        <p:spPr>
          <a:xfrm>
            <a:off x="48012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365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2" name="Google Shape;113;p15">
            <a:extLst>
              <a:ext uri="{FF2B5EF4-FFF2-40B4-BE49-F238E27FC236}">
                <a16:creationId xmlns:a16="http://schemas.microsoft.com/office/drawing/2014/main" id="{408B2C5F-07F1-462D-8588-8C5CAF499216}"/>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8" name="Google Shape;114;p15">
            <a:extLst>
              <a:ext uri="{FF2B5EF4-FFF2-40B4-BE49-F238E27FC236}">
                <a16:creationId xmlns:a16="http://schemas.microsoft.com/office/drawing/2014/main" id="{EBEC3A60-F526-4482-AA86-6554A7D6D824}"/>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9" name="Google Shape;115;p15">
            <a:extLst>
              <a:ext uri="{FF2B5EF4-FFF2-40B4-BE49-F238E27FC236}">
                <a16:creationId xmlns:a16="http://schemas.microsoft.com/office/drawing/2014/main" id="{A8D414B6-AF89-4115-85B9-DAED66204FCD}"/>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3304303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3"/>
            <a:ext cx="11227615" cy="576299"/>
          </a:xfrm>
        </p:spPr>
        <p:txBody>
          <a:bodyPr anchor="ctr">
            <a:no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82193"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1"/>
          </p:nvPr>
        </p:nvSpPr>
        <p:spPr>
          <a:xfrm>
            <a:off x="6130514" y="1474335"/>
            <a:ext cx="5579293" cy="4251960"/>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5"/>
          <p:cNvSpPr>
            <a:spLocks noGrp="1"/>
          </p:cNvSpPr>
          <p:nvPr>
            <p:ph sz="quarter" idx="12" hasCustomPrompt="1"/>
          </p:nvPr>
        </p:nvSpPr>
        <p:spPr>
          <a:xfrm>
            <a:off x="482192"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7" name="Content Placeholder 5"/>
          <p:cNvSpPr>
            <a:spLocks noGrp="1"/>
          </p:cNvSpPr>
          <p:nvPr>
            <p:ph sz="quarter" idx="13" hasCustomPrompt="1"/>
          </p:nvPr>
        </p:nvSpPr>
        <p:spPr>
          <a:xfrm>
            <a:off x="6131581" y="5880295"/>
            <a:ext cx="5578227" cy="437851"/>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0" name="Google Shape;113;p15">
            <a:extLst>
              <a:ext uri="{FF2B5EF4-FFF2-40B4-BE49-F238E27FC236}">
                <a16:creationId xmlns:a16="http://schemas.microsoft.com/office/drawing/2014/main" id="{2BCCD121-A92B-4FF1-9A6C-E1788DAFC07D}"/>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EF536589-5B3B-4AD7-A6E1-F37BC6C9F8E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8" name="Google Shape;115;p15">
            <a:extLst>
              <a:ext uri="{FF2B5EF4-FFF2-40B4-BE49-F238E27FC236}">
                <a16:creationId xmlns:a16="http://schemas.microsoft.com/office/drawing/2014/main" id="{FD60D22C-40C5-4BB5-8CCC-5E1CF5B1B676}"/>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716996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3_Title+2 Column">
  <p:cSld name="3_Title+2 Column">
    <p:spTree>
      <p:nvGrpSpPr>
        <p:cNvPr id="1" name="Shape 23"/>
        <p:cNvGrpSpPr/>
        <p:nvPr/>
      </p:nvGrpSpPr>
      <p:grpSpPr>
        <a:xfrm>
          <a:off x="0" y="0"/>
          <a:ext cx="0" cy="0"/>
          <a:chOff x="0" y="0"/>
          <a:chExt cx="0" cy="0"/>
        </a:xfrm>
      </p:grpSpPr>
      <p:sp>
        <p:nvSpPr>
          <p:cNvPr id="24" name="Google Shape;24;p8"/>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25" name="Google Shape;25;p8"/>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 name="Google Shape;27;p8"/>
          <p:cNvSpPr txBox="1">
            <a:spLocks noGrp="1"/>
          </p:cNvSpPr>
          <p:nvPr>
            <p:ph type="body" idx="2"/>
          </p:nvPr>
        </p:nvSpPr>
        <p:spPr>
          <a:xfrm>
            <a:off x="6141732" y="1130282"/>
            <a:ext cx="5807952" cy="514351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28" name="Google Shape;28;p8"/>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29" name="Google Shape;29;p8"/>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30" name="Google Shape;30;p8"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31" name="Google Shape;31;p8"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8" name="Rectangle 7"/>
          <p:cNvSpPr/>
          <p:nvPr userDrawn="1"/>
        </p:nvSpPr>
        <p:spPr>
          <a:xfrm>
            <a:off x="1386702" y="1149868"/>
            <a:ext cx="9418595" cy="4558271"/>
          </a:xfrm>
          <a:prstGeom prst="rect">
            <a:avLst/>
          </a:prstGeom>
          <a:solidFill>
            <a:schemeClr val="bg1">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sz="1400" dirty="0"/>
          </a:p>
        </p:txBody>
      </p:sp>
      <p:sp>
        <p:nvSpPr>
          <p:cNvPr id="10" name="Title 1"/>
          <p:cNvSpPr>
            <a:spLocks noGrp="1"/>
          </p:cNvSpPr>
          <p:nvPr>
            <p:ph type="title"/>
          </p:nvPr>
        </p:nvSpPr>
        <p:spPr>
          <a:xfrm>
            <a:off x="2073467" y="2607317"/>
            <a:ext cx="8063216" cy="1643370"/>
          </a:xfrm>
        </p:spPr>
        <p:txBody>
          <a:bodyPr anchor="b"/>
          <a:lstStyle>
            <a:lvl1pPr>
              <a:defRPr sz="3200"/>
            </a:lvl1pPr>
          </a:lstStyle>
          <a:p>
            <a:r>
              <a:rPr lang="en-US"/>
              <a:t>Click to edit Master title style</a:t>
            </a:r>
            <a:endParaRPr lang="en-US" dirty="0"/>
          </a:p>
        </p:txBody>
      </p:sp>
      <p:cxnSp>
        <p:nvCxnSpPr>
          <p:cNvPr id="11" name="Straight Connector 10"/>
          <p:cNvCxnSpPr/>
          <p:nvPr userDrawn="1"/>
        </p:nvCxnSpPr>
        <p:spPr>
          <a:xfrm flipV="1">
            <a:off x="2073467" y="4444332"/>
            <a:ext cx="5215466" cy="3386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6721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2" name="Title 1"/>
          <p:cNvSpPr>
            <a:spLocks noGrp="1"/>
          </p:cNvSpPr>
          <p:nvPr>
            <p:ph type="title"/>
          </p:nvPr>
        </p:nvSpPr>
        <p:spPr>
          <a:xfrm>
            <a:off x="482193" y="274642"/>
            <a:ext cx="11227615" cy="576299"/>
          </a:xfrm>
        </p:spPr>
        <p:txBody>
          <a:bodyPr anchor="ctr">
            <a:noAutofit/>
          </a:bodyPr>
          <a:lstStyle>
            <a:lvl1pPr>
              <a:defRPr sz="2800"/>
            </a:lvl1pPr>
          </a:lstStyle>
          <a:p>
            <a:r>
              <a:rPr lang="en-US"/>
              <a:t>Click to edit Master title style</a:t>
            </a:r>
            <a:endParaRPr lang="en-US" dirty="0"/>
          </a:p>
        </p:txBody>
      </p:sp>
      <p:sp>
        <p:nvSpPr>
          <p:cNvPr id="9" name="Text Placeholder 8"/>
          <p:cNvSpPr>
            <a:spLocks noGrp="1"/>
          </p:cNvSpPr>
          <p:nvPr>
            <p:ph type="body" sz="quarter" idx="10"/>
          </p:nvPr>
        </p:nvSpPr>
        <p:spPr>
          <a:xfrm>
            <a:off x="482193" y="850939"/>
            <a:ext cx="11227615" cy="469900"/>
          </a:xfrm>
        </p:spPr>
        <p:txBody>
          <a:bodyPr lIns="121899" anchor="ctr">
            <a:noAutofit/>
          </a:bodyPr>
          <a:lstStyle>
            <a:lvl1pPr marL="0" indent="0">
              <a:spcBef>
                <a:spcPts val="0"/>
              </a:spcBef>
              <a:buNone/>
              <a:defRPr sz="2400"/>
            </a:lvl1pPr>
          </a:lstStyle>
          <a:p>
            <a:pPr lvl="0"/>
            <a:r>
              <a:rPr lang="en-US"/>
              <a:t>Click to edit Master text styles</a:t>
            </a:r>
          </a:p>
        </p:txBody>
      </p:sp>
      <p:cxnSp>
        <p:nvCxnSpPr>
          <p:cNvPr id="10" name="Straight Connector 9"/>
          <p:cNvCxnSpPr/>
          <p:nvPr/>
        </p:nvCxnSpPr>
        <p:spPr>
          <a:xfrm flipV="1">
            <a:off x="403168" y="50275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Google Shape;113;p15">
            <a:extLst>
              <a:ext uri="{FF2B5EF4-FFF2-40B4-BE49-F238E27FC236}">
                <a16:creationId xmlns:a16="http://schemas.microsoft.com/office/drawing/2014/main" id="{C0C86A11-869C-4B9F-A1C3-C14A1797F1B9}"/>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45F7084F-D7E5-4F96-B2E6-AB82AA209745}"/>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5" name="Google Shape;115;p15">
            <a:extLst>
              <a:ext uri="{FF2B5EF4-FFF2-40B4-BE49-F238E27FC236}">
                <a16:creationId xmlns:a16="http://schemas.microsoft.com/office/drawing/2014/main" id="{3ED4FF72-89DB-49A9-8B55-76DC4150E943}"/>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1068530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482193" y="562791"/>
            <a:ext cx="11227615" cy="576299"/>
          </a:xfrm>
        </p:spPr>
        <p:txBody>
          <a:bodyPr anchor="ctr">
            <a:noAutofit/>
          </a:bodyPr>
          <a:lstStyle>
            <a:lvl1pPr>
              <a:defRPr sz="2800"/>
            </a:lvl1pPr>
          </a:lstStyle>
          <a:p>
            <a:r>
              <a:rPr lang="en-US"/>
              <a:t>Click to edit Master title style</a:t>
            </a:r>
            <a:endParaRPr lang="en-US" dirty="0"/>
          </a:p>
        </p:txBody>
      </p:sp>
      <p:cxnSp>
        <p:nvCxnSpPr>
          <p:cNvPr id="10" name="Straight Connector 9"/>
          <p:cNvCxnSpPr/>
          <p:nvPr/>
        </p:nvCxnSpPr>
        <p:spPr>
          <a:xfrm flipV="1">
            <a:off x="403168" y="502751"/>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03168" y="6455629"/>
            <a:ext cx="3943399" cy="292366"/>
          </a:xfrm>
          <a:prstGeom prst="rect">
            <a:avLst/>
          </a:prstGeom>
          <a:noFill/>
        </p:spPr>
        <p:txBody>
          <a:bodyPr wrap="square" lIns="121899" tIns="60949" rIns="121899" bIns="60949" rtlCol="0">
            <a:spAutoFit/>
          </a:bodyPr>
          <a:lstStyle/>
          <a:p>
            <a:pPr algn="l"/>
            <a:r>
              <a:rPr lang="en-US" sz="1100" dirty="0">
                <a:latin typeface="Arial"/>
                <a:cs typeface="Arial"/>
              </a:rPr>
              <a:t>National Aeronautics</a:t>
            </a:r>
            <a:r>
              <a:rPr lang="en-US" sz="1100" baseline="0" dirty="0">
                <a:latin typeface="Arial"/>
                <a:cs typeface="Arial"/>
              </a:rPr>
              <a:t> and Space Administration</a:t>
            </a:r>
            <a:endParaRPr lang="en-US" sz="1100" dirty="0">
              <a:latin typeface="Arial"/>
              <a:cs typeface="Arial"/>
            </a:endParaRPr>
          </a:p>
        </p:txBody>
      </p:sp>
      <p:sp>
        <p:nvSpPr>
          <p:cNvPr id="11" name="TextBox 10"/>
          <p:cNvSpPr txBox="1"/>
          <p:nvPr userDrawn="1"/>
        </p:nvSpPr>
        <p:spPr>
          <a:xfrm>
            <a:off x="11019873" y="6455629"/>
            <a:ext cx="689935" cy="292366"/>
          </a:xfrm>
          <a:prstGeom prst="rect">
            <a:avLst/>
          </a:prstGeom>
          <a:noFill/>
        </p:spPr>
        <p:txBody>
          <a:bodyPr wrap="square" lIns="121899" tIns="60949" rIns="121899" bIns="60949" rtlCol="0">
            <a:spAutoFit/>
          </a:bodyPr>
          <a:lstStyle/>
          <a:p>
            <a:pPr algn="r"/>
            <a:fld id="{DCFB13CF-645F-484C-BFC8-11F8027CA644}" type="slidenum">
              <a:rPr lang="en-US" sz="1100" smtClean="0">
                <a:latin typeface="Arial"/>
                <a:cs typeface="Arial"/>
              </a:rPr>
              <a:pPr algn="r"/>
              <a:t>‹#›</a:t>
            </a:fld>
            <a:endParaRPr lang="en-US" sz="1100" dirty="0">
              <a:latin typeface="Arial"/>
              <a:cs typeface="Arial"/>
            </a:endParaRPr>
          </a:p>
        </p:txBody>
      </p:sp>
      <p:sp>
        <p:nvSpPr>
          <p:cNvPr id="13" name="TextBox 12"/>
          <p:cNvSpPr txBox="1"/>
          <p:nvPr userDrawn="1"/>
        </p:nvSpPr>
        <p:spPr>
          <a:xfrm>
            <a:off x="7076474" y="6455629"/>
            <a:ext cx="3943399" cy="292366"/>
          </a:xfrm>
          <a:prstGeom prst="rect">
            <a:avLst/>
          </a:prstGeom>
          <a:noFill/>
        </p:spPr>
        <p:txBody>
          <a:bodyPr wrap="square" lIns="121899" tIns="60949" rIns="121899" bIns="60949" rtlCol="0">
            <a:spAutoFit/>
          </a:bodyPr>
          <a:lstStyle/>
          <a:p>
            <a:pPr algn="r"/>
            <a:r>
              <a:rPr lang="en-US" sz="1100" dirty="0">
                <a:latin typeface="Arial"/>
                <a:cs typeface="Arial"/>
              </a:rPr>
              <a:t>Applied Remote Sensing Training Program</a:t>
            </a:r>
          </a:p>
        </p:txBody>
      </p:sp>
    </p:spTree>
    <p:extLst>
      <p:ext uri="{BB962C8B-B14F-4D97-AF65-F5344CB8AC3E}">
        <p14:creationId xmlns:p14="http://schemas.microsoft.com/office/powerpoint/2010/main" val="1686427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Google Shape;113;p15">
            <a:extLst>
              <a:ext uri="{FF2B5EF4-FFF2-40B4-BE49-F238E27FC236}">
                <a16:creationId xmlns:a16="http://schemas.microsoft.com/office/drawing/2014/main" id="{044F3B12-0316-4177-A385-85E5B2B56E59}"/>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6" name="Google Shape;114;p15">
            <a:extLst>
              <a:ext uri="{FF2B5EF4-FFF2-40B4-BE49-F238E27FC236}">
                <a16:creationId xmlns:a16="http://schemas.microsoft.com/office/drawing/2014/main" id="{A72FC979-D70E-4978-9F4F-DF9494F113B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7" name="Google Shape;115;p15">
            <a:extLst>
              <a:ext uri="{FF2B5EF4-FFF2-40B4-BE49-F238E27FC236}">
                <a16:creationId xmlns:a16="http://schemas.microsoft.com/office/drawing/2014/main" id="{6DE1DEBE-7CD4-4877-9893-77ACD43E8FFC}"/>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947494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1"/>
            <a:ext cx="10972801" cy="576299"/>
          </a:xfrm>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609600" y="1600201"/>
            <a:ext cx="10972801" cy="4416776"/>
          </a:xfrm>
        </p:spPr>
        <p:txBody>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0"/>
          </p:nvPr>
        </p:nvSpPr>
        <p:spPr>
          <a:xfrm>
            <a:off x="609600" y="850939"/>
            <a:ext cx="10972801" cy="469900"/>
          </a:xfrm>
        </p:spPr>
        <p:txBody>
          <a:bodyPr lIns="91440" anchor="t"/>
          <a:lstStyle>
            <a:lvl1pPr marL="0" indent="0">
              <a:spcBef>
                <a:spcPts val="0"/>
              </a:spcBef>
              <a:buNone/>
              <a:defRPr/>
            </a:lvl1pPr>
          </a:lstStyle>
          <a:p>
            <a:pPr lvl="0"/>
            <a:r>
              <a:rPr lang="en-US"/>
              <a:t>Click to edit Master text styles</a:t>
            </a:r>
          </a:p>
        </p:txBody>
      </p:sp>
      <p:cxnSp>
        <p:nvCxnSpPr>
          <p:cNvPr id="10" name="Straight Connector 9"/>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Google Shape;113;p15">
            <a:extLst>
              <a:ext uri="{FF2B5EF4-FFF2-40B4-BE49-F238E27FC236}">
                <a16:creationId xmlns:a16="http://schemas.microsoft.com/office/drawing/2014/main" id="{1541C239-16EB-410A-A6FE-9DF001581C1A}"/>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5" name="Google Shape;114;p15">
            <a:extLst>
              <a:ext uri="{FF2B5EF4-FFF2-40B4-BE49-F238E27FC236}">
                <a16:creationId xmlns:a16="http://schemas.microsoft.com/office/drawing/2014/main" id="{773FA23E-2C23-47D4-AB5F-587E9258942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6" name="Google Shape;115;p15">
            <a:extLst>
              <a:ext uri="{FF2B5EF4-FFF2-40B4-BE49-F238E27FC236}">
                <a16:creationId xmlns:a16="http://schemas.microsoft.com/office/drawing/2014/main" id="{97ADB038-9586-40A1-9FC6-6A3024E004AE}"/>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9879674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2"/>
            <a:ext cx="5384800" cy="4525963"/>
          </a:xfrm>
        </p:spPr>
        <p:txBody>
          <a:bodyPr/>
          <a:lstStyle>
            <a:lvl1pPr>
              <a:defRPr sz="2133"/>
            </a:lvl1pPr>
            <a:lvl2pPr>
              <a:defRPr sz="1866"/>
            </a:lvl2pPr>
            <a:lvl3pPr>
              <a:defRPr sz="1866"/>
            </a:lvl3pPr>
            <a:lvl4pPr>
              <a:defRPr sz="1866"/>
            </a:lvl4pPr>
            <a:lvl5pPr>
              <a:defRPr sz="1866"/>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3"/>
            <a:ext cx="5384800" cy="4428065"/>
          </a:xfrm>
        </p:spPr>
        <p:txBody>
          <a:bodyPr/>
          <a:lstStyle>
            <a:lvl1pPr>
              <a:defRPr sz="2133"/>
            </a:lvl1pPr>
            <a:lvl2pPr>
              <a:defRPr sz="1866"/>
            </a:lvl2pPr>
            <a:lvl3pPr>
              <a:defRPr sz="1866"/>
            </a:lvl3pPr>
            <a:lvl4pPr>
              <a:defRPr sz="1866"/>
            </a:lvl4pPr>
            <a:lvl5pPr>
              <a:defRPr sz="1866"/>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a:xfrm>
            <a:off x="609600" y="274641"/>
            <a:ext cx="10972801" cy="576299"/>
          </a:xfrm>
        </p:spPr>
        <p:txBody>
          <a:bodyPr/>
          <a:lstStyle/>
          <a:p>
            <a:r>
              <a:rPr lang="en-US"/>
              <a:t>Click to edit Master title style</a:t>
            </a:r>
          </a:p>
        </p:txBody>
      </p:sp>
      <p:cxnSp>
        <p:nvCxnSpPr>
          <p:cNvPr id="6" name="Straight Connector 5"/>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Text Placeholder 8"/>
          <p:cNvSpPr>
            <a:spLocks noGrp="1"/>
          </p:cNvSpPr>
          <p:nvPr>
            <p:ph type="body" sz="quarter" idx="10"/>
          </p:nvPr>
        </p:nvSpPr>
        <p:spPr>
          <a:xfrm>
            <a:off x="609600" y="850939"/>
            <a:ext cx="10972801" cy="469900"/>
          </a:xfrm>
        </p:spPr>
        <p:txBody>
          <a:bodyPr anchor="t"/>
          <a:lstStyle>
            <a:lvl1pPr marL="121890" indent="0">
              <a:buNone/>
              <a:defRPr/>
            </a:lvl1pPr>
          </a:lstStyle>
          <a:p>
            <a:pPr lvl="0"/>
            <a:r>
              <a:rPr lang="en-US"/>
              <a:t>Click to edit Master text styles</a:t>
            </a:r>
          </a:p>
        </p:txBody>
      </p:sp>
      <p:sp>
        <p:nvSpPr>
          <p:cNvPr id="10" name="Google Shape;113;p15">
            <a:extLst>
              <a:ext uri="{FF2B5EF4-FFF2-40B4-BE49-F238E27FC236}">
                <a16:creationId xmlns:a16="http://schemas.microsoft.com/office/drawing/2014/main" id="{14EF75B3-928C-465F-A0FE-E5331B58133B}"/>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1" name="Google Shape;114;p15">
            <a:extLst>
              <a:ext uri="{FF2B5EF4-FFF2-40B4-BE49-F238E27FC236}">
                <a16:creationId xmlns:a16="http://schemas.microsoft.com/office/drawing/2014/main" id="{8E925EC0-228D-4A8A-BFFC-0766873550D0}"/>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5" name="Google Shape;115;p15">
            <a:extLst>
              <a:ext uri="{FF2B5EF4-FFF2-40B4-BE49-F238E27FC236}">
                <a16:creationId xmlns:a16="http://schemas.microsoft.com/office/drawing/2014/main" id="{FFC621A2-5054-433C-9ED0-6146E7A8297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543969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62790"/>
            <a:ext cx="10972801" cy="576299"/>
          </a:xfrm>
        </p:spPr>
        <p:txBody>
          <a:bodyPr/>
          <a:lstStyle/>
          <a:p>
            <a:r>
              <a:rPr lang="en-US"/>
              <a:t>Click to edit Master title style</a:t>
            </a:r>
          </a:p>
        </p:txBody>
      </p:sp>
      <p:sp>
        <p:nvSpPr>
          <p:cNvPr id="3" name="Content Placeholder 2"/>
          <p:cNvSpPr>
            <a:spLocks noGrp="1"/>
          </p:cNvSpPr>
          <p:nvPr>
            <p:ph idx="1"/>
          </p:nvPr>
        </p:nvSpPr>
        <p:spPr>
          <a:xfrm>
            <a:off x="609600" y="1600201"/>
            <a:ext cx="10972801" cy="4416776"/>
          </a:xfrm>
        </p:spPr>
        <p:txBody>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 name="Straight Connector 3"/>
          <p:cNvCxnSpPr/>
          <p:nvPr userDrawn="1"/>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Google Shape;113;p15">
            <a:extLst>
              <a:ext uri="{FF2B5EF4-FFF2-40B4-BE49-F238E27FC236}">
                <a16:creationId xmlns:a16="http://schemas.microsoft.com/office/drawing/2014/main" id="{46C64345-F09D-4D77-A6E8-01BFA059650A}"/>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377AF584-8E6E-43BF-8C30-83F3AADE794E}"/>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74AFC6A4-30C6-4C2B-8822-38F5B35CBEB4}"/>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10400486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609600" y="274641"/>
            <a:ext cx="10972801" cy="576299"/>
          </a:xfrm>
        </p:spPr>
        <p:txBody>
          <a:bodyPr/>
          <a:lstStyle/>
          <a:p>
            <a:r>
              <a:rPr lang="en-US"/>
              <a:t>Click to edit Master title style</a:t>
            </a:r>
            <a:endParaRPr lang="en-US" dirty="0"/>
          </a:p>
        </p:txBody>
      </p:sp>
      <p:cxnSp>
        <p:nvCxnSpPr>
          <p:cNvPr id="4" name="Straight Connector 3"/>
          <p:cNvCxnSpPr/>
          <p:nvPr/>
        </p:nvCxnSpPr>
        <p:spPr>
          <a:xfrm flipV="1">
            <a:off x="530577" y="502748"/>
            <a:ext cx="0" cy="69638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 name="Text Placeholder 8"/>
          <p:cNvSpPr>
            <a:spLocks noGrp="1"/>
          </p:cNvSpPr>
          <p:nvPr>
            <p:ph type="body" sz="quarter" idx="10"/>
          </p:nvPr>
        </p:nvSpPr>
        <p:spPr>
          <a:xfrm>
            <a:off x="609600" y="850939"/>
            <a:ext cx="10972801" cy="469900"/>
          </a:xfrm>
        </p:spPr>
        <p:txBody>
          <a:bodyPr anchor="t"/>
          <a:lstStyle>
            <a:lvl1pPr marL="121890" indent="0">
              <a:buNone/>
              <a:defRPr/>
            </a:lvl1pPr>
          </a:lstStyle>
          <a:p>
            <a:pPr lvl="0"/>
            <a:r>
              <a:rPr lang="en-US"/>
              <a:t>Click to edit Master text styles</a:t>
            </a:r>
          </a:p>
        </p:txBody>
      </p:sp>
      <p:sp>
        <p:nvSpPr>
          <p:cNvPr id="9" name="Google Shape;113;p15">
            <a:extLst>
              <a:ext uri="{FF2B5EF4-FFF2-40B4-BE49-F238E27FC236}">
                <a16:creationId xmlns:a16="http://schemas.microsoft.com/office/drawing/2014/main" id="{86264B78-1309-4279-8312-03E85C255E11}"/>
              </a:ext>
            </a:extLst>
          </p:cNvPr>
          <p:cNvSpPr txBox="1"/>
          <p:nvPr userDrawn="1"/>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12" name="Google Shape;114;p15">
            <a:extLst>
              <a:ext uri="{FF2B5EF4-FFF2-40B4-BE49-F238E27FC236}">
                <a16:creationId xmlns:a16="http://schemas.microsoft.com/office/drawing/2014/main" id="{EF9455F0-B450-46DC-9320-381677C98A43}"/>
              </a:ext>
            </a:extLst>
          </p:cNvPr>
          <p:cNvSpPr txBox="1"/>
          <p:nvPr userDrawn="1"/>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3" name="Google Shape;115;p15">
            <a:extLst>
              <a:ext uri="{FF2B5EF4-FFF2-40B4-BE49-F238E27FC236}">
                <a16:creationId xmlns:a16="http://schemas.microsoft.com/office/drawing/2014/main" id="{EDB717DC-E631-4860-ACB9-3629F1567D65}"/>
              </a:ext>
            </a:extLst>
          </p:cNvPr>
          <p:cNvPicPr preferRelativeResize="0"/>
          <p:nvPr userDrawn="1"/>
        </p:nvPicPr>
        <p:blipFill rotWithShape="1">
          <a:blip r:embed="rId2">
            <a:alphaModFix/>
          </a:blip>
          <a:srcRect/>
          <a:stretch/>
        </p:blipFill>
        <p:spPr>
          <a:xfrm>
            <a:off x="11452225" y="6273800"/>
            <a:ext cx="496888" cy="496888"/>
          </a:xfrm>
          <a:prstGeom prst="rect">
            <a:avLst/>
          </a:prstGeom>
          <a:noFill/>
          <a:ln>
            <a:noFill/>
          </a:ln>
        </p:spPr>
      </p:pic>
    </p:spTree>
    <p:extLst>
      <p:ext uri="{BB962C8B-B14F-4D97-AF65-F5344CB8AC3E}">
        <p14:creationId xmlns:p14="http://schemas.microsoft.com/office/powerpoint/2010/main" val="2923890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Content">
  <p:cSld name="Title+Content">
    <p:spTree>
      <p:nvGrpSpPr>
        <p:cNvPr id="1" name="Shape 42"/>
        <p:cNvGrpSpPr/>
        <p:nvPr/>
      </p:nvGrpSpPr>
      <p:grpSpPr>
        <a:xfrm>
          <a:off x="0" y="0"/>
          <a:ext cx="0" cy="0"/>
          <a:chOff x="0" y="0"/>
          <a:chExt cx="0" cy="0"/>
        </a:xfrm>
      </p:grpSpPr>
      <p:sp>
        <p:nvSpPr>
          <p:cNvPr id="43" name="Google Shape;43;p6"/>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44" name="Google Shape;44;p6"/>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242315" y="1130284"/>
            <a:ext cx="11707369" cy="5056204"/>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46" name="Google Shape;46;p6"/>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47" name="Google Shape;47;p6"/>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48" name="Google Shape;48;p6"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49" name="Google Shape;49;p6"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ransition Slide">
  <p:cSld name="Transition Slide">
    <p:spTree>
      <p:nvGrpSpPr>
        <p:cNvPr id="1" name="Shape 50"/>
        <p:cNvGrpSpPr/>
        <p:nvPr/>
      </p:nvGrpSpPr>
      <p:grpSpPr>
        <a:xfrm>
          <a:off x="0" y="0"/>
          <a:ext cx="0" cy="0"/>
          <a:chOff x="0" y="0"/>
          <a:chExt cx="0" cy="0"/>
        </a:xfrm>
      </p:grpSpPr>
      <p:pic>
        <p:nvPicPr>
          <p:cNvPr id="51" name="Google Shape;51;p12" descr="Map&#10;&#10;Description automatically generated"/>
          <p:cNvPicPr preferRelativeResize="0"/>
          <p:nvPr/>
        </p:nvPicPr>
        <p:blipFill rotWithShape="1">
          <a:blip r:embed="rId2">
            <a:alphaModFix/>
          </a:blip>
          <a:srcRect l="3141" t="11388" r="576" b="8248"/>
          <a:stretch/>
        </p:blipFill>
        <p:spPr>
          <a:xfrm>
            <a:off x="1" y="0"/>
            <a:ext cx="12192000" cy="4606130"/>
          </a:xfrm>
          <a:prstGeom prst="rect">
            <a:avLst/>
          </a:prstGeom>
          <a:noFill/>
          <a:ln>
            <a:noFill/>
          </a:ln>
        </p:spPr>
      </p:pic>
      <p:sp>
        <p:nvSpPr>
          <p:cNvPr id="52" name="Google Shape;52;p12"/>
          <p:cNvSpPr txBox="1">
            <a:spLocks noGrp="1"/>
          </p:cNvSpPr>
          <p:nvPr>
            <p:ph type="title"/>
          </p:nvPr>
        </p:nvSpPr>
        <p:spPr>
          <a:xfrm>
            <a:off x="1322036" y="4914998"/>
            <a:ext cx="9547926" cy="1643370"/>
          </a:xfrm>
          <a:prstGeom prst="rect">
            <a:avLst/>
          </a:prstGeom>
          <a:noFill/>
          <a:ln>
            <a:noFill/>
          </a:ln>
        </p:spPr>
        <p:txBody>
          <a:bodyPr spcFirstLastPara="1" wrap="square" lIns="121875" tIns="60925" rIns="121875" bIns="60925" anchor="ctr" anchorCtr="0">
            <a:noAutofit/>
          </a:bodyPr>
          <a:lstStyle>
            <a:lvl1pPr lvl="0" algn="ctr">
              <a:lnSpc>
                <a:spcPct val="100000"/>
              </a:lnSpc>
              <a:spcBef>
                <a:spcPts val="0"/>
              </a:spcBef>
              <a:spcAft>
                <a:spcPts val="0"/>
              </a:spcAft>
              <a:buSzPts val="1400"/>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3" name="Google Shape;53;p12"/>
          <p:cNvPicPr preferRelativeResize="0"/>
          <p:nvPr/>
        </p:nvPicPr>
        <p:blipFill rotWithShape="1">
          <a:blip r:embed="rId3">
            <a:alphaModFix/>
          </a:blip>
          <a:srcRect/>
          <a:stretch/>
        </p:blipFill>
        <p:spPr>
          <a:xfrm rot="10800000">
            <a:off x="11152790" y="3740123"/>
            <a:ext cx="1039210" cy="866008"/>
          </a:xfrm>
          <a:prstGeom prst="rect">
            <a:avLst/>
          </a:prstGeom>
          <a:noFill/>
          <a:ln>
            <a:noFill/>
          </a:ln>
        </p:spPr>
      </p:pic>
      <p:grpSp>
        <p:nvGrpSpPr>
          <p:cNvPr id="54" name="Google Shape;54;p12"/>
          <p:cNvGrpSpPr/>
          <p:nvPr/>
        </p:nvGrpSpPr>
        <p:grpSpPr>
          <a:xfrm>
            <a:off x="0" y="2706846"/>
            <a:ext cx="1910029" cy="1899287"/>
            <a:chOff x="0" y="2706846"/>
            <a:chExt cx="1910029" cy="1899287"/>
          </a:xfrm>
        </p:grpSpPr>
        <p:pic>
          <p:nvPicPr>
            <p:cNvPr id="55" name="Google Shape;55;p12"/>
            <p:cNvPicPr preferRelativeResize="0"/>
            <p:nvPr/>
          </p:nvPicPr>
          <p:blipFill rotWithShape="1">
            <a:blip r:embed="rId4">
              <a:alphaModFix/>
            </a:blip>
            <a:srcRect r="25169"/>
            <a:stretch/>
          </p:blipFill>
          <p:spPr>
            <a:xfrm rot="5400000">
              <a:off x="438376" y="3134479"/>
              <a:ext cx="1033278" cy="1910029"/>
            </a:xfrm>
            <a:prstGeom prst="rect">
              <a:avLst/>
            </a:prstGeom>
            <a:noFill/>
            <a:ln>
              <a:noFill/>
            </a:ln>
          </p:spPr>
        </p:pic>
        <p:pic>
          <p:nvPicPr>
            <p:cNvPr id="56" name="Google Shape;56;p12"/>
            <p:cNvPicPr preferRelativeResize="0"/>
            <p:nvPr/>
          </p:nvPicPr>
          <p:blipFill rotWithShape="1">
            <a:blip r:embed="rId3">
              <a:alphaModFix/>
            </a:blip>
            <a:srcRect/>
            <a:stretch/>
          </p:blipFill>
          <p:spPr>
            <a:xfrm rot="10800000" flipH="1">
              <a:off x="0" y="2706846"/>
              <a:ext cx="1039210" cy="866008"/>
            </a:xfrm>
            <a:prstGeom prst="rect">
              <a:avLst/>
            </a:prstGeom>
            <a:noFill/>
            <a:ln>
              <a:noFill/>
            </a:ln>
          </p:spPr>
        </p:pic>
        <p:pic>
          <p:nvPicPr>
            <p:cNvPr id="57" name="Google Shape;57;p12"/>
            <p:cNvPicPr preferRelativeResize="0"/>
            <p:nvPr/>
          </p:nvPicPr>
          <p:blipFill rotWithShape="1">
            <a:blip r:embed="rId5">
              <a:alphaModFix/>
            </a:blip>
            <a:srcRect/>
            <a:stretch/>
          </p:blipFill>
          <p:spPr>
            <a:xfrm>
              <a:off x="1035858" y="2901115"/>
              <a:ext cx="866008" cy="671737"/>
            </a:xfrm>
            <a:prstGeom prst="rect">
              <a:avLst/>
            </a:prstGeom>
            <a:noFill/>
            <a:ln>
              <a:noFill/>
            </a:ln>
          </p:spPr>
        </p:pic>
      </p:grpSp>
      <p:pic>
        <p:nvPicPr>
          <p:cNvPr id="58" name="Google Shape;58;p12"/>
          <p:cNvPicPr preferRelativeResize="0"/>
          <p:nvPr/>
        </p:nvPicPr>
        <p:blipFill rotWithShape="1">
          <a:blip r:embed="rId6">
            <a:alphaModFix/>
          </a:blip>
          <a:srcRect/>
          <a:stretch/>
        </p:blipFill>
        <p:spPr>
          <a:xfrm>
            <a:off x="10134600" y="0"/>
            <a:ext cx="2057400" cy="1028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Title+Blank">
  <p:cSld name="3_Title+Blank">
    <p:spTree>
      <p:nvGrpSpPr>
        <p:cNvPr id="1" name="Shape 59"/>
        <p:cNvGrpSpPr/>
        <p:nvPr/>
      </p:nvGrpSpPr>
      <p:grpSpPr>
        <a:xfrm>
          <a:off x="0" y="0"/>
          <a:ext cx="0" cy="0"/>
          <a:chOff x="0" y="0"/>
          <a:chExt cx="0" cy="0"/>
        </a:xfrm>
      </p:grpSpPr>
      <p:sp>
        <p:nvSpPr>
          <p:cNvPr id="60" name="Google Shape;60;p13"/>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61" name="Google Shape;61;p13"/>
          <p:cNvSpPr txBox="1">
            <a:spLocks noGrp="1"/>
          </p:cNvSpPr>
          <p:nvPr>
            <p:ph type="title"/>
          </p:nvPr>
        </p:nvSpPr>
        <p:spPr>
          <a:xfrm>
            <a:off x="242315" y="276993"/>
            <a:ext cx="11704320"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63" name="Google Shape;63;p13"/>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64" name="Google Shape;64;p13"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65" name="Google Shape;65;p13"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66"/>
        <p:cNvGrpSpPr/>
        <p:nvPr/>
      </p:nvGrpSpPr>
      <p:grpSpPr>
        <a:xfrm>
          <a:off x="0" y="0"/>
          <a:ext cx="0" cy="0"/>
          <a:chOff x="0" y="0"/>
          <a:chExt cx="0" cy="0"/>
        </a:xfrm>
      </p:grpSpPr>
      <p:sp>
        <p:nvSpPr>
          <p:cNvPr id="67" name="Google Shape;67;p5"/>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pic>
        <p:nvPicPr>
          <p:cNvPr id="68" name="Google Shape;68;p5"/>
          <p:cNvPicPr preferRelativeResize="0"/>
          <p:nvPr/>
        </p:nvPicPr>
        <p:blipFill rotWithShape="1">
          <a:blip r:embed="rId2">
            <a:alphaModFix/>
          </a:blip>
          <a:srcRect/>
          <a:stretch/>
        </p:blipFill>
        <p:spPr>
          <a:xfrm>
            <a:off x="11452225" y="6273800"/>
            <a:ext cx="496888" cy="496888"/>
          </a:xfrm>
          <a:prstGeom prst="rect">
            <a:avLst/>
          </a:prstGeom>
          <a:noFill/>
          <a:ln>
            <a:noFill/>
          </a:ln>
        </p:spPr>
      </p:pic>
      <p:pic>
        <p:nvPicPr>
          <p:cNvPr id="69" name="Google Shape;69;p5"/>
          <p:cNvPicPr preferRelativeResize="0"/>
          <p:nvPr/>
        </p:nvPicPr>
        <p:blipFill rotWithShape="1">
          <a:blip r:embed="rId3">
            <a:alphaModFix/>
          </a:blip>
          <a:srcRect/>
          <a:stretch/>
        </p:blipFill>
        <p:spPr>
          <a:xfrm>
            <a:off x="4187145" y="1149283"/>
            <a:ext cx="3817710" cy="3817710"/>
          </a:xfrm>
          <a:prstGeom prst="rect">
            <a:avLst/>
          </a:prstGeom>
          <a:noFill/>
          <a:ln>
            <a:noFill/>
          </a:ln>
        </p:spPr>
      </p:pic>
      <p:sp>
        <p:nvSpPr>
          <p:cNvPr id="70" name="Google Shape;70;p5"/>
          <p:cNvSpPr txBox="1">
            <a:spLocks noGrp="1"/>
          </p:cNvSpPr>
          <p:nvPr>
            <p:ph type="body" idx="1"/>
          </p:nvPr>
        </p:nvSpPr>
        <p:spPr>
          <a:xfrm>
            <a:off x="1300162" y="5120092"/>
            <a:ext cx="9591675" cy="1033272"/>
          </a:xfrm>
          <a:prstGeom prst="rect">
            <a:avLst/>
          </a:prstGeom>
          <a:noFill/>
          <a:ln>
            <a:noFill/>
          </a:ln>
        </p:spPr>
        <p:txBody>
          <a:bodyPr spcFirstLastPara="1" wrap="square" lIns="0" tIns="60925" rIns="121875" bIns="60925" anchor="ctr" anchorCtr="0">
            <a:noAutofit/>
          </a:bodyPr>
          <a:lstStyle>
            <a:lvl1pPr marL="457200" lvl="0" indent="-228600" algn="ctr">
              <a:lnSpc>
                <a:spcPct val="100000"/>
              </a:lnSpc>
              <a:spcBef>
                <a:spcPts val="800"/>
              </a:spcBef>
              <a:spcAft>
                <a:spcPts val="0"/>
              </a:spcAft>
              <a:buClr>
                <a:schemeClr val="dk1"/>
              </a:buClr>
              <a:buSzPts val="2800"/>
              <a:buNone/>
              <a:defRPr sz="2800" b="1"/>
            </a:lvl1pPr>
            <a:lvl2pPr marL="914400" lvl="1" indent="-228600" algn="ctr">
              <a:lnSpc>
                <a:spcPct val="100000"/>
              </a:lnSpc>
              <a:spcBef>
                <a:spcPts val="400"/>
              </a:spcBef>
              <a:spcAft>
                <a:spcPts val="0"/>
              </a:spcAft>
              <a:buClr>
                <a:schemeClr val="dk1"/>
              </a:buClr>
              <a:buSzPts val="2200"/>
              <a:buNone/>
              <a:defRPr/>
            </a:lvl2pPr>
            <a:lvl3pPr marL="1371600" lvl="2" indent="-228600" algn="ctr">
              <a:lnSpc>
                <a:spcPct val="100000"/>
              </a:lnSpc>
              <a:spcBef>
                <a:spcPts val="400"/>
              </a:spcBef>
              <a:spcAft>
                <a:spcPts val="0"/>
              </a:spcAft>
              <a:buClr>
                <a:schemeClr val="dk1"/>
              </a:buClr>
              <a:buSzPts val="2200"/>
              <a:buNone/>
              <a:defRPr/>
            </a:lvl3pPr>
            <a:lvl4pPr marL="1828800" lvl="3" indent="-228600" algn="ctr">
              <a:lnSpc>
                <a:spcPct val="100000"/>
              </a:lnSpc>
              <a:spcBef>
                <a:spcPts val="400"/>
              </a:spcBef>
              <a:spcAft>
                <a:spcPts val="0"/>
              </a:spcAft>
              <a:buClr>
                <a:schemeClr val="dk1"/>
              </a:buClr>
              <a:buSzPts val="2200"/>
              <a:buNone/>
              <a:defRPr/>
            </a:lvl4pPr>
            <a:lvl5pPr marL="2286000" lvl="4" indent="-228600" algn="ctr">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5"/>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72" name="Google Shape;72;p5" descr="A picture containing square&#10;&#10;Description automatically generated"/>
          <p:cNvPicPr preferRelativeResize="0"/>
          <p:nvPr/>
        </p:nvPicPr>
        <p:blipFill rotWithShape="1">
          <a:blip r:embed="rId4">
            <a:alphaModFix/>
          </a:blip>
          <a:srcRect/>
          <a:stretch/>
        </p:blipFill>
        <p:spPr>
          <a:xfrm>
            <a:off x="5937" y="5824727"/>
            <a:ext cx="1033273" cy="1033273"/>
          </a:xfrm>
          <a:prstGeom prst="rect">
            <a:avLst/>
          </a:prstGeom>
          <a:noFill/>
          <a:ln>
            <a:noFill/>
          </a:ln>
        </p:spPr>
      </p:pic>
      <p:pic>
        <p:nvPicPr>
          <p:cNvPr id="73" name="Google Shape;73;p5" descr="Icon&#10;&#10;Description automatically generated"/>
          <p:cNvPicPr preferRelativeResize="0"/>
          <p:nvPr/>
        </p:nvPicPr>
        <p:blipFill rotWithShape="1">
          <a:blip r:embed="rId5">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8_Title+Content">
  <p:cSld name="8_Title+Content">
    <p:spTree>
      <p:nvGrpSpPr>
        <p:cNvPr id="1" name="Shape 74"/>
        <p:cNvGrpSpPr/>
        <p:nvPr/>
      </p:nvGrpSpPr>
      <p:grpSpPr>
        <a:xfrm>
          <a:off x="0" y="0"/>
          <a:ext cx="0" cy="0"/>
          <a:chOff x="0" y="0"/>
          <a:chExt cx="0" cy="0"/>
        </a:xfrm>
      </p:grpSpPr>
      <p:sp>
        <p:nvSpPr>
          <p:cNvPr id="75" name="Google Shape;75;p7"/>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76" name="Google Shape;76;p7"/>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
          <p:cNvSpPr txBox="1">
            <a:spLocks noGrp="1"/>
          </p:cNvSpPr>
          <p:nvPr>
            <p:ph type="body" idx="1"/>
          </p:nvPr>
        </p:nvSpPr>
        <p:spPr>
          <a:xfrm>
            <a:off x="242315" y="1455791"/>
            <a:ext cx="11707369" cy="4818009"/>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7"/>
          <p:cNvSpPr txBox="1">
            <a:spLocks noGrp="1"/>
          </p:cNvSpPr>
          <p:nvPr>
            <p:ph type="body" idx="2"/>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79" name="Google Shape;79;p7"/>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80" name="Google Shape;80;p7"/>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81" name="Google Shape;81;p7"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82" name="Google Shape;82;p7"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ubtitle 2 Column">
  <p:cSld name="Title+ subtitle 2 Column">
    <p:spTree>
      <p:nvGrpSpPr>
        <p:cNvPr id="1" name="Shape 83"/>
        <p:cNvGrpSpPr/>
        <p:nvPr/>
      </p:nvGrpSpPr>
      <p:grpSpPr>
        <a:xfrm>
          <a:off x="0" y="0"/>
          <a:ext cx="0" cy="0"/>
          <a:chOff x="0" y="0"/>
          <a:chExt cx="0" cy="0"/>
        </a:xfrm>
      </p:grpSpPr>
      <p:sp>
        <p:nvSpPr>
          <p:cNvPr id="84" name="Google Shape;84;p9"/>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85" name="Google Shape;85;p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9"/>
          <p:cNvSpPr txBox="1">
            <a:spLocks noGrp="1"/>
          </p:cNvSpPr>
          <p:nvPr>
            <p:ph type="body" idx="1"/>
          </p:nvPr>
        </p:nvSpPr>
        <p:spPr>
          <a:xfrm>
            <a:off x="242315" y="1455792"/>
            <a:ext cx="5807952" cy="4818008"/>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9"/>
          <p:cNvSpPr txBox="1">
            <a:spLocks noGrp="1"/>
          </p:cNvSpPr>
          <p:nvPr>
            <p:ph type="body" idx="2"/>
          </p:nvPr>
        </p:nvSpPr>
        <p:spPr>
          <a:xfrm>
            <a:off x="6141732" y="1455791"/>
            <a:ext cx="5807952" cy="4818008"/>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9"/>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89" name="Google Shape;89;p9"/>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90" name="Google Shape;90;p9"/>
          <p:cNvSpPr txBox="1">
            <a:spLocks noGrp="1"/>
          </p:cNvSpPr>
          <p:nvPr>
            <p:ph type="body" idx="3"/>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91" name="Google Shape;91;p9"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92" name="Google Shape;92;p9"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ubtitle 3 Column">
  <p:cSld name="Title+ subtitle 3 Column">
    <p:spTree>
      <p:nvGrpSpPr>
        <p:cNvPr id="1" name="Shape 93"/>
        <p:cNvGrpSpPr/>
        <p:nvPr/>
      </p:nvGrpSpPr>
      <p:grpSpPr>
        <a:xfrm>
          <a:off x="0" y="0"/>
          <a:ext cx="0" cy="0"/>
          <a:chOff x="0" y="0"/>
          <a:chExt cx="0" cy="0"/>
        </a:xfrm>
      </p:grpSpPr>
      <p:sp>
        <p:nvSpPr>
          <p:cNvPr id="94" name="Google Shape;94;p11"/>
          <p:cNvSpPr txBox="1"/>
          <p:nvPr/>
        </p:nvSpPr>
        <p:spPr>
          <a:xfrm>
            <a:off x="10782300" y="6494463"/>
            <a:ext cx="690563" cy="276225"/>
          </a:xfrm>
          <a:prstGeom prst="rect">
            <a:avLst/>
          </a:prstGeom>
          <a:noFill/>
          <a:ln>
            <a:noFill/>
          </a:ln>
        </p:spPr>
        <p:txBody>
          <a:bodyPr spcFirstLastPara="1" wrap="square" lIns="121925" tIns="60950" rIns="121925" bIns="60950" anchor="t" anchorCtr="0">
            <a:sp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1"/>
                </a:solidFill>
                <a:latin typeface="Century Gothic"/>
                <a:ea typeface="Century Gothic"/>
                <a:cs typeface="Century Gothic"/>
                <a:sym typeface="Century Gothic"/>
              </a:rPr>
              <a:t>‹#›</a:t>
            </a:fld>
            <a:endParaRPr sz="1000" b="0" i="0" u="none" strike="noStrike" cap="none" dirty="0">
              <a:solidFill>
                <a:schemeClr val="dk1"/>
              </a:solidFill>
              <a:latin typeface="Century Gothic"/>
              <a:ea typeface="Century Gothic"/>
              <a:cs typeface="Century Gothic"/>
              <a:sym typeface="Century Gothic"/>
            </a:endParaRPr>
          </a:p>
        </p:txBody>
      </p:sp>
      <p:sp>
        <p:nvSpPr>
          <p:cNvPr id="95" name="Google Shape;95;p11"/>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lvl1pPr lvl="0" algn="l">
              <a:lnSpc>
                <a:spcPct val="100000"/>
              </a:lnSpc>
              <a:spcBef>
                <a:spcPts val="0"/>
              </a:spcBef>
              <a:spcAft>
                <a:spcPts val="0"/>
              </a:spcAft>
              <a:buSzPts val="1400"/>
              <a:buNone/>
              <a:defRPr sz="2801"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1"/>
          <p:cNvSpPr txBox="1">
            <a:spLocks noGrp="1"/>
          </p:cNvSpPr>
          <p:nvPr>
            <p:ph type="body" idx="1"/>
          </p:nvPr>
        </p:nvSpPr>
        <p:spPr>
          <a:xfrm>
            <a:off x="242315"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7" name="Google Shape;97;p11"/>
          <p:cNvSpPr txBox="1">
            <a:spLocks noGrp="1"/>
          </p:cNvSpPr>
          <p:nvPr>
            <p:ph type="body" idx="2"/>
          </p:nvPr>
        </p:nvSpPr>
        <p:spPr>
          <a:xfrm>
            <a:off x="8109204"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 name="Google Shape;98;p11"/>
          <p:cNvSpPr txBox="1">
            <a:spLocks noGrp="1"/>
          </p:cNvSpPr>
          <p:nvPr>
            <p:ph type="body" idx="3"/>
          </p:nvPr>
        </p:nvSpPr>
        <p:spPr>
          <a:xfrm>
            <a:off x="4175759" y="1455792"/>
            <a:ext cx="3840480" cy="4818007"/>
          </a:xfrm>
          <a:prstGeom prst="rect">
            <a:avLst/>
          </a:prstGeom>
          <a:noFill/>
          <a:ln>
            <a:noFill/>
          </a:ln>
        </p:spPr>
        <p:txBody>
          <a:bodyPr spcFirstLastPara="1" wrap="square" lIns="0" tIns="60925" rIns="121875" bIns="60925" anchor="t" anchorCtr="0">
            <a:normAutofit/>
          </a:bodyPr>
          <a:lstStyle>
            <a:lvl1pPr marL="457200" lvl="0" indent="-368300" algn="l">
              <a:lnSpc>
                <a:spcPct val="100000"/>
              </a:lnSpc>
              <a:spcBef>
                <a:spcPts val="800"/>
              </a:spcBef>
              <a:spcAft>
                <a:spcPts val="0"/>
              </a:spcAft>
              <a:buClr>
                <a:schemeClr val="dk1"/>
              </a:buClr>
              <a:buSzPts val="2200"/>
              <a:buChar char="•"/>
              <a:defRPr sz="2200"/>
            </a:lvl1pPr>
            <a:lvl2pPr marL="914400" lvl="1" indent="-368300" algn="l">
              <a:lnSpc>
                <a:spcPct val="100000"/>
              </a:lnSpc>
              <a:spcBef>
                <a:spcPts val="400"/>
              </a:spcBef>
              <a:spcAft>
                <a:spcPts val="0"/>
              </a:spcAft>
              <a:buClr>
                <a:schemeClr val="dk1"/>
              </a:buClr>
              <a:buSzPts val="2200"/>
              <a:buChar char="–"/>
              <a:defRPr sz="2200"/>
            </a:lvl2pPr>
            <a:lvl3pPr marL="1371600" lvl="2" indent="-368300" algn="l">
              <a:lnSpc>
                <a:spcPct val="100000"/>
              </a:lnSpc>
              <a:spcBef>
                <a:spcPts val="400"/>
              </a:spcBef>
              <a:spcAft>
                <a:spcPts val="0"/>
              </a:spcAft>
              <a:buClr>
                <a:schemeClr val="dk1"/>
              </a:buClr>
              <a:buSzPts val="2200"/>
              <a:buChar char="•"/>
              <a:defRPr sz="2200"/>
            </a:lvl3pPr>
            <a:lvl4pPr marL="1828800" lvl="3" indent="-368300" algn="l">
              <a:lnSpc>
                <a:spcPct val="100000"/>
              </a:lnSpc>
              <a:spcBef>
                <a:spcPts val="400"/>
              </a:spcBef>
              <a:spcAft>
                <a:spcPts val="0"/>
              </a:spcAft>
              <a:buClr>
                <a:schemeClr val="dk1"/>
              </a:buClr>
              <a:buSzPts val="2200"/>
              <a:buChar char="–"/>
              <a:defRPr sz="2200"/>
            </a:lvl4pPr>
            <a:lvl5pPr marL="2286000" lvl="4" indent="-368300" algn="l">
              <a:lnSpc>
                <a:spcPct val="100000"/>
              </a:lnSpc>
              <a:spcBef>
                <a:spcPts val="400"/>
              </a:spcBef>
              <a:spcAft>
                <a:spcPts val="0"/>
              </a:spcAft>
              <a:buClr>
                <a:schemeClr val="dk1"/>
              </a:buClr>
              <a:buSzPts val="2200"/>
              <a:buChar char="»"/>
              <a:defRPr sz="22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p11"/>
          <p:cNvSpPr txBox="1"/>
          <p:nvPr/>
        </p:nvSpPr>
        <p:spPr>
          <a:xfrm>
            <a:off x="1039210" y="6494463"/>
            <a:ext cx="3924300" cy="276225"/>
          </a:xfrm>
          <a:prstGeom prst="rect">
            <a:avLst/>
          </a:prstGeom>
          <a:noFill/>
          <a:ln>
            <a:noFill/>
          </a:ln>
        </p:spPr>
        <p:txBody>
          <a:bodyPr spcFirstLastPara="1" wrap="square" lIns="121925" tIns="60950" rIns="121925" bIns="6095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chemeClr val="dk1"/>
                </a:solidFill>
                <a:latin typeface="Century Gothic"/>
                <a:ea typeface="Century Gothic"/>
                <a:cs typeface="Century Gothic"/>
                <a:sym typeface="Century Gothic"/>
              </a:rPr>
              <a:t>NASA’s Applied Remote Sensing Training Program</a:t>
            </a:r>
            <a:endParaRPr sz="1000" b="0" i="0" u="none" strike="noStrike" cap="none" dirty="0">
              <a:solidFill>
                <a:schemeClr val="dk1"/>
              </a:solidFill>
              <a:latin typeface="Century Gothic"/>
              <a:ea typeface="Century Gothic"/>
              <a:cs typeface="Century Gothic"/>
              <a:sym typeface="Century Gothic"/>
            </a:endParaRPr>
          </a:p>
        </p:txBody>
      </p:sp>
      <p:pic>
        <p:nvPicPr>
          <p:cNvPr id="100" name="Google Shape;100;p11"/>
          <p:cNvPicPr preferRelativeResize="0"/>
          <p:nvPr/>
        </p:nvPicPr>
        <p:blipFill rotWithShape="1">
          <a:blip r:embed="rId2">
            <a:alphaModFix/>
          </a:blip>
          <a:srcRect/>
          <a:stretch/>
        </p:blipFill>
        <p:spPr>
          <a:xfrm>
            <a:off x="11452225" y="6273800"/>
            <a:ext cx="496888" cy="496888"/>
          </a:xfrm>
          <a:prstGeom prst="rect">
            <a:avLst/>
          </a:prstGeom>
          <a:noFill/>
          <a:ln>
            <a:noFill/>
          </a:ln>
        </p:spPr>
      </p:pic>
      <p:sp>
        <p:nvSpPr>
          <p:cNvPr id="101" name="Google Shape;101;p11"/>
          <p:cNvSpPr txBox="1">
            <a:spLocks noGrp="1"/>
          </p:cNvSpPr>
          <p:nvPr>
            <p:ph type="body" idx="4"/>
          </p:nvPr>
        </p:nvSpPr>
        <p:spPr>
          <a:xfrm>
            <a:off x="242315" y="905426"/>
            <a:ext cx="11706798" cy="457200"/>
          </a:xfrm>
          <a:prstGeom prst="rect">
            <a:avLst/>
          </a:prstGeom>
          <a:noFill/>
          <a:ln>
            <a:noFill/>
          </a:ln>
        </p:spPr>
        <p:txBody>
          <a:bodyPr spcFirstLastPara="1" wrap="square" lIns="118850" tIns="60925" rIns="121875" bIns="60925" anchor="t" anchorCtr="0">
            <a:noAutofit/>
          </a:bodyPr>
          <a:lstStyle>
            <a:lvl1pPr marL="457200" lvl="0" indent="-228600" algn="l">
              <a:lnSpc>
                <a:spcPct val="100000"/>
              </a:lnSpc>
              <a:spcBef>
                <a:spcPts val="800"/>
              </a:spcBef>
              <a:spcAft>
                <a:spcPts val="0"/>
              </a:spcAft>
              <a:buClr>
                <a:schemeClr val="dk1"/>
              </a:buClr>
              <a:buSzPts val="2200"/>
              <a:buNone/>
              <a:defRPr b="1"/>
            </a:lvl1pPr>
            <a:lvl2pPr marL="914400" lvl="1" indent="-228600" algn="l">
              <a:lnSpc>
                <a:spcPct val="100000"/>
              </a:lnSpc>
              <a:spcBef>
                <a:spcPts val="400"/>
              </a:spcBef>
              <a:spcAft>
                <a:spcPts val="0"/>
              </a:spcAft>
              <a:buClr>
                <a:schemeClr val="dk1"/>
              </a:buClr>
              <a:buSzPts val="2200"/>
              <a:buNone/>
              <a:defRPr/>
            </a:lvl2pPr>
            <a:lvl3pPr marL="1371600" lvl="2" indent="-228600" algn="l">
              <a:lnSpc>
                <a:spcPct val="100000"/>
              </a:lnSpc>
              <a:spcBef>
                <a:spcPts val="400"/>
              </a:spcBef>
              <a:spcAft>
                <a:spcPts val="0"/>
              </a:spcAft>
              <a:buClr>
                <a:schemeClr val="dk1"/>
              </a:buClr>
              <a:buSzPts val="2200"/>
              <a:buNone/>
              <a:defRPr/>
            </a:lvl3pPr>
            <a:lvl4pPr marL="1828800" lvl="3" indent="-228600" algn="l">
              <a:lnSpc>
                <a:spcPct val="100000"/>
              </a:lnSpc>
              <a:spcBef>
                <a:spcPts val="400"/>
              </a:spcBef>
              <a:spcAft>
                <a:spcPts val="0"/>
              </a:spcAft>
              <a:buClr>
                <a:schemeClr val="dk1"/>
              </a:buClr>
              <a:buSzPts val="2200"/>
              <a:buNone/>
              <a:defRPr/>
            </a:lvl4pPr>
            <a:lvl5pPr marL="2286000" lvl="4" indent="-228600" algn="l">
              <a:lnSpc>
                <a:spcPct val="100000"/>
              </a:lnSpc>
              <a:spcBef>
                <a:spcPts val="400"/>
              </a:spcBef>
              <a:spcAft>
                <a:spcPts val="0"/>
              </a:spcAft>
              <a:buClr>
                <a:schemeClr val="dk1"/>
              </a:buClr>
              <a:buSzPts val="22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pic>
        <p:nvPicPr>
          <p:cNvPr id="102" name="Google Shape;102;p11" descr="A picture containing square&#10;&#10;Description automatically generated"/>
          <p:cNvPicPr preferRelativeResize="0"/>
          <p:nvPr/>
        </p:nvPicPr>
        <p:blipFill rotWithShape="1">
          <a:blip r:embed="rId3">
            <a:alphaModFix/>
          </a:blip>
          <a:srcRect/>
          <a:stretch/>
        </p:blipFill>
        <p:spPr>
          <a:xfrm>
            <a:off x="5937" y="5824727"/>
            <a:ext cx="1033273" cy="1033273"/>
          </a:xfrm>
          <a:prstGeom prst="rect">
            <a:avLst/>
          </a:prstGeom>
          <a:noFill/>
          <a:ln>
            <a:noFill/>
          </a:ln>
        </p:spPr>
      </p:pic>
      <p:pic>
        <p:nvPicPr>
          <p:cNvPr id="103" name="Google Shape;103;p11" descr="Icon&#10;&#10;Description automatically generated"/>
          <p:cNvPicPr preferRelativeResize="0"/>
          <p:nvPr/>
        </p:nvPicPr>
        <p:blipFill rotWithShape="1">
          <a:blip r:embed="rId4">
            <a:alphaModFix/>
          </a:blip>
          <a:srcRect/>
          <a:stretch/>
        </p:blipFill>
        <p:spPr>
          <a:xfrm>
            <a:off x="11158728" y="0"/>
            <a:ext cx="1033272" cy="103327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8.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
          <p:cNvSpPr txBox="1">
            <a:spLocks noGrp="1"/>
          </p:cNvSpPr>
          <p:nvPr>
            <p:ph type="title"/>
          </p:nvPr>
        </p:nvSpPr>
        <p:spPr>
          <a:xfrm>
            <a:off x="242888" y="274638"/>
            <a:ext cx="11706225" cy="576262"/>
          </a:xfrm>
          <a:prstGeom prst="rect">
            <a:avLst/>
          </a:prstGeom>
          <a:noFill/>
          <a:ln>
            <a:noFill/>
          </a:ln>
        </p:spPr>
        <p:txBody>
          <a:bodyPr spcFirstLastPara="1" wrap="square" lIns="121875" tIns="60925" rIns="121875" bIns="60925" anchor="t" anchorCtr="0">
            <a:noAutofit/>
          </a:bodyPr>
          <a:lstStyle>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endParaRPr/>
          </a:p>
        </p:txBody>
      </p:sp>
      <p:sp>
        <p:nvSpPr>
          <p:cNvPr id="11" name="Google Shape;11;p3"/>
          <p:cNvSpPr txBox="1">
            <a:spLocks noGrp="1"/>
          </p:cNvSpPr>
          <p:nvPr>
            <p:ph type="body" idx="1"/>
          </p:nvPr>
        </p:nvSpPr>
        <p:spPr>
          <a:xfrm>
            <a:off x="242888" y="1176338"/>
            <a:ext cx="11706225" cy="5440362"/>
          </a:xfrm>
          <a:prstGeom prst="rect">
            <a:avLst/>
          </a:prstGeom>
          <a:noFill/>
          <a:ln>
            <a:noFill/>
          </a:ln>
        </p:spPr>
        <p:txBody>
          <a:bodyPr spcFirstLastPara="1" wrap="square" lIns="0" tIns="60925" rIns="121875" bIns="60925" anchor="t" anchorCtr="0">
            <a:noAutofit/>
          </a:bodyPr>
          <a:lstStyle>
            <a:lvl1pPr marL="457200" marR="0" lvl="0" indent="-368300" algn="l" rtl="0">
              <a:lnSpc>
                <a:spcPct val="100000"/>
              </a:lnSpc>
              <a:spcBef>
                <a:spcPts val="8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1pPr>
            <a:lvl2pPr marL="914400" marR="0" lvl="1"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3pPr>
            <a:lvl4pPr marL="1828800" marR="0" lvl="3"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4pPr>
            <a:lvl5pPr marL="2286000" marR="0" lvl="4" indent="-368300" algn="l" rtl="0">
              <a:lnSpc>
                <a:spcPct val="100000"/>
              </a:lnSpc>
              <a:spcBef>
                <a:spcPts val="40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5pPr>
            <a:lvl6pPr marL="2743200" marR="0" lvl="5"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6pPr>
            <a:lvl7pPr marL="3200400" marR="0" lvl="6"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7pPr>
            <a:lvl8pPr marL="3657600" marR="0" lvl="7"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8pPr>
            <a:lvl9pPr marL="4114800" marR="0" lvl="8" indent="-400113" algn="l" rtl="0">
              <a:lnSpc>
                <a:spcPct val="100000"/>
              </a:lnSpc>
              <a:spcBef>
                <a:spcPts val="540"/>
              </a:spcBef>
              <a:spcAft>
                <a:spcPts val="0"/>
              </a:spcAft>
              <a:buClr>
                <a:schemeClr val="dk1"/>
              </a:buClr>
              <a:buSzPts val="2701"/>
              <a:buFont typeface="Arial"/>
              <a:buChar char="•"/>
              <a:defRPr sz="2701"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 id="2147483678"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2"/>
            <a:ext cx="10972801"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609600" y="1176844"/>
            <a:ext cx="10972801" cy="5279136"/>
          </a:xfrm>
          <a:prstGeom prst="rect">
            <a:avLst/>
          </a:prstGeom>
        </p:spPr>
        <p:txBody>
          <a:bodyPr vert="horz" lIns="0"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oogle Shape;48;p6" descr="A picture containing square&#10;&#10;Description automatically generated">
            <a:extLst>
              <a:ext uri="{FF2B5EF4-FFF2-40B4-BE49-F238E27FC236}">
                <a16:creationId xmlns:a16="http://schemas.microsoft.com/office/drawing/2014/main" id="{F22A218E-4E3A-442E-9A3C-63F0B0AB1A1F}"/>
              </a:ext>
            </a:extLst>
          </p:cNvPr>
          <p:cNvPicPr preferRelativeResize="0"/>
          <p:nvPr userDrawn="1"/>
        </p:nvPicPr>
        <p:blipFill rotWithShape="1">
          <a:blip r:embed="rId15">
            <a:alphaModFix/>
          </a:blip>
          <a:srcRect/>
          <a:stretch/>
        </p:blipFill>
        <p:spPr>
          <a:xfrm>
            <a:off x="5937" y="5824727"/>
            <a:ext cx="1033273" cy="1033273"/>
          </a:xfrm>
          <a:prstGeom prst="rect">
            <a:avLst/>
          </a:prstGeom>
          <a:noFill/>
          <a:ln>
            <a:noFill/>
          </a:ln>
        </p:spPr>
      </p:pic>
      <p:pic>
        <p:nvPicPr>
          <p:cNvPr id="5" name="Google Shape;49;p6" descr="Icon&#10;&#10;Description automatically generated">
            <a:extLst>
              <a:ext uri="{FF2B5EF4-FFF2-40B4-BE49-F238E27FC236}">
                <a16:creationId xmlns:a16="http://schemas.microsoft.com/office/drawing/2014/main" id="{470007B0-4C79-42B3-951A-716CEA5F9B13}"/>
              </a:ext>
            </a:extLst>
          </p:cNvPr>
          <p:cNvPicPr preferRelativeResize="0"/>
          <p:nvPr userDrawn="1"/>
        </p:nvPicPr>
        <p:blipFill rotWithShape="1">
          <a:blip r:embed="rId16">
            <a:alphaModFix/>
          </a:blip>
          <a:srcRect/>
          <a:stretch/>
        </p:blipFill>
        <p:spPr>
          <a:xfrm>
            <a:off x="11158728" y="0"/>
            <a:ext cx="1033272" cy="1033272"/>
          </a:xfrm>
          <a:prstGeom prst="rect">
            <a:avLst/>
          </a:prstGeom>
          <a:noFill/>
          <a:ln>
            <a:noFill/>
          </a:ln>
        </p:spPr>
      </p:pic>
    </p:spTree>
    <p:extLst>
      <p:ext uri="{BB962C8B-B14F-4D97-AF65-F5344CB8AC3E}">
        <p14:creationId xmlns:p14="http://schemas.microsoft.com/office/powerpoint/2010/main" val="76709908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txStyles>
    <p:titleStyle>
      <a:lvl1pPr algn="l" defTabSz="609493" rtl="0" eaLnBrk="1" latinLnBrk="0" hangingPunct="1">
        <a:spcBef>
          <a:spcPct val="0"/>
        </a:spcBef>
        <a:buNone/>
        <a:defRPr sz="2800" kern="1200">
          <a:solidFill>
            <a:schemeClr val="tx1"/>
          </a:solidFill>
          <a:latin typeface="Arial"/>
          <a:ea typeface="+mj-ea"/>
          <a:cs typeface="Arial"/>
        </a:defRPr>
      </a:lvl1pPr>
    </p:titleStyle>
    <p:bodyStyle>
      <a:lvl1pPr marL="365696" indent="-219418" algn="l" defTabSz="609493" rtl="0" eaLnBrk="1" latinLnBrk="0" hangingPunct="1">
        <a:spcBef>
          <a:spcPts val="800"/>
        </a:spcBef>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4.bin"/><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3.gif"/><Relationship Id="rId4" Type="http://schemas.openxmlformats.org/officeDocument/2006/relationships/image" Target="../media/image32.gif"/></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34.bmp"/><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signup.earthengine.google.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s.google.com/earth-engine/datasets/catalog/LANDSAT_LC08_C01_T1_S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earthengine.google.com/"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colab.research.google.com/github/google/earthengine-api/blob/master/python/examples/ipynb/ee-api-colab-setup.ipynb#scrollTo=tRPULejJhBS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developers.google.com/earth-engine/guides/classific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evelopers.google.com/earth-engine/tutorials/community/modis-ndvi-time-series-animation"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developers.google.com/earth-engine/datasets/catalog/landsat" TargetMode="External"/><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s.google.com/earth-engine/datasets/catalog/sentinel-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developers.google.com/earth-engine/datasets/catalog/modis" TargetMode="External"/><Relationship Id="rId4" Type="http://schemas.openxmlformats.org/officeDocument/2006/relationships/hyperlink" Target="https://developers.google.com/earth-engine/datasets/catalog/MODIS_006_MOD09GQ"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ppliedsciences.nasa.gov/join-mission/training/english/arset-forest-mapping-and-monitoring-sar-dat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hyperlink" Target="https://developers.google.com/earth-engine/datasets/catalog/COPERNICUS_S1_GR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un-spider.org/advisory-support/recommended-practices/recommended-practice-burn-severity/burn-severity-earth-eng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un-spider.org/advisory-support/recommended-practices/recommended-practice-burn-severity/Step-by-Step/QGIS-sentinel2" TargetMode="External"/><Relationship Id="rId5"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hyperlink" Target="https://appliedsciences.nasa.gov/join-mission/training/english/arset-remote-sensing-mangroves-support-un-sustainable-developmen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mangrovescience.earthengine.app/view/mangrove-dataset-selector" TargetMode="External"/><Relationship Id="rId5" Type="http://schemas.openxmlformats.org/officeDocument/2006/relationships/image" Target="../media/image59.png"/><Relationship Id="rId4" Type="http://schemas.openxmlformats.org/officeDocument/2006/relationships/hyperlink" Target="https://appliedsciences.nasa.gov/join-mission/training/english/arset-forest-mapping-and-monitoring-sar-dat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s.google.com/earth-engine/datasets/tags/landcove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developers.google.com/earth-engine/datasets/catalog/COPERNICUS_Landcover_100m_Proba-V-C3_Global" TargetMode="Externa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code.earthengine.google.com/7cba979b0b54d16e8a01e2bf53e426c2"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esa-worldcover.org/en" TargetMode="External"/><Relationship Id="rId4" Type="http://schemas.openxmlformats.org/officeDocument/2006/relationships/hyperlink" Target="https://developers.google.com/earth-engine/datasets/catalog/ESA_WorldCover_v100"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appliedsciences.nasa.gov/join-mission/training/english/arset-using-google-earth-engine-land-monitoring-applications" TargetMode="External"/><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roups.google.com/forum/#!forum/google-earth-engine-developers" TargetMode="External"/><Relationship Id="rId5" Type="http://schemas.openxmlformats.org/officeDocument/2006/relationships/hyperlink" Target="https://developers.google.com/earth-engine" TargetMode="External"/><Relationship Id="rId4" Type="http://schemas.openxmlformats.org/officeDocument/2006/relationships/hyperlink" Target="https://appliedsciences.nasa.gov/join-mission/training/english/arset-forest-mapping-and-monitoring-sar-data"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hyperlink" Target="https://code.earthengine.google.com/00e7a7f5521c592d7523cd281b2552c7"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hyperlink" Target="https://global-surface-water.appspot.com/" TargetMode="External"/><Relationship Id="rId4" Type="http://schemas.openxmlformats.org/officeDocument/2006/relationships/hyperlink" Target="https://developers.google.com/earth-engine/datasets/catalog/JRC_GSW1_4_GlobalSurfaceWater"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velopers.google.com/earth-engine/datasets/tags/surfac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appliedsciences.nasa.gov/join-mission/training/english/arset-mapping-and-monitoring-lakes-and-reservoirs-satellite" TargetMode="External"/><Relationship Id="rId4" Type="http://schemas.openxmlformats.org/officeDocument/2006/relationships/hyperlink" Target="https://appliedsciences.nasa.gov/join-mission/training/english/arset-using-earth-observations-monitor-water-budgets-river-basin-0"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bin"/><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5.emf"/><Relationship Id="rId5" Type="http://schemas.openxmlformats.org/officeDocument/2006/relationships/oleObject" Target="../embeddings/oleObject3.bin"/><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4" name="Google Shape;124;p1"/>
          <p:cNvSpPr txBox="1">
            <a:spLocks noGrp="1"/>
          </p:cNvSpPr>
          <p:nvPr>
            <p:ph type="ctrTitle"/>
          </p:nvPr>
        </p:nvSpPr>
        <p:spPr>
          <a:xfrm>
            <a:off x="2399816" y="5381919"/>
            <a:ext cx="8480219" cy="821233"/>
          </a:xfrm>
          <a:prstGeom prst="rect">
            <a:avLst/>
          </a:prstGeom>
          <a:noFill/>
          <a:ln>
            <a:noFill/>
          </a:ln>
        </p:spPr>
        <p:txBody>
          <a:bodyPr spcFirstLastPara="1" wrap="square" lIns="121875" tIns="60925" rIns="121875" bIns="60925" anchor="ctr" anchorCtr="0">
            <a:normAutofit/>
          </a:bodyPr>
          <a:lstStyle/>
          <a:p>
            <a:pPr marL="0" lvl="0" indent="0" algn="ctr" rtl="0">
              <a:lnSpc>
                <a:spcPct val="120000"/>
              </a:lnSpc>
              <a:spcBef>
                <a:spcPts val="0"/>
              </a:spcBef>
              <a:spcAft>
                <a:spcPts val="0"/>
              </a:spcAft>
              <a:buSzPct val="48611"/>
              <a:buNone/>
            </a:pPr>
            <a:r>
              <a:rPr lang="en-US" b="0" i="0" dirty="0">
                <a:solidFill>
                  <a:schemeClr val="tx1"/>
                </a:solidFill>
                <a:effectLst/>
                <a:latin typeface="Century Gothic" panose="020B0502020202020204" pitchFamily="34" charset="0"/>
              </a:rPr>
              <a:t>Overview of Land Cover Remote Sensing</a:t>
            </a:r>
            <a:endParaRPr dirty="0">
              <a:solidFill>
                <a:schemeClr val="tx1"/>
              </a:solidFill>
              <a:latin typeface="Century Gothic" panose="020B0502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83655" y="1474335"/>
            <a:ext cx="5577840" cy="4843810"/>
          </a:xfrm>
        </p:spPr>
        <p:txBody>
          <a:bodyPr>
            <a:normAutofit/>
          </a:bodyPr>
          <a:lstStyle/>
          <a:p>
            <a:r>
              <a:rPr lang="en-US" sz="2200" dirty="0">
                <a:latin typeface="Century Gothic" panose="020B0502020202020204" pitchFamily="34" charset="0"/>
              </a:rPr>
              <a:t>Requires delineating boundaries of classes in n-dimensional space using class statistics</a:t>
            </a:r>
          </a:p>
          <a:p>
            <a:r>
              <a:rPr lang="en-US" sz="2200" dirty="0">
                <a:latin typeface="Century Gothic" panose="020B0502020202020204" pitchFamily="34" charset="0"/>
              </a:rPr>
              <a:t>Each group of pixels is characterized by:</a:t>
            </a:r>
          </a:p>
          <a:p>
            <a:pPr lvl="1"/>
            <a:r>
              <a:rPr lang="en-US" sz="2200" dirty="0">
                <a:latin typeface="Century Gothic" panose="020B0502020202020204" pitchFamily="34" charset="0"/>
              </a:rPr>
              <a:t>min.</a:t>
            </a:r>
          </a:p>
          <a:p>
            <a:pPr lvl="1"/>
            <a:r>
              <a:rPr lang="en-US" sz="2200" dirty="0">
                <a:latin typeface="Century Gothic" panose="020B0502020202020204" pitchFamily="34" charset="0"/>
              </a:rPr>
              <a:t>max.</a:t>
            </a:r>
          </a:p>
          <a:p>
            <a:pPr lvl="1"/>
            <a:r>
              <a:rPr lang="en-US" sz="2200" dirty="0">
                <a:latin typeface="Century Gothic" panose="020B0502020202020204" pitchFamily="34" charset="0"/>
              </a:rPr>
              <a:t>mean </a:t>
            </a:r>
          </a:p>
          <a:p>
            <a:pPr lvl="1"/>
            <a:r>
              <a:rPr lang="en-US" sz="2200" dirty="0">
                <a:latin typeface="Century Gothic" panose="020B0502020202020204" pitchFamily="34" charset="0"/>
              </a:rPr>
              <a:t>standard deviation</a:t>
            </a:r>
          </a:p>
          <a:p>
            <a:r>
              <a:rPr lang="en-US" sz="2200" dirty="0">
                <a:latin typeface="Century Gothic" panose="020B0502020202020204" pitchFamily="34" charset="0"/>
              </a:rPr>
              <a:t>All the pixels in the image that fall within those statistics are given those labels.</a:t>
            </a:r>
          </a:p>
        </p:txBody>
      </p:sp>
      <p:grpSp>
        <p:nvGrpSpPr>
          <p:cNvPr id="18" name="Group 17"/>
          <p:cNvGrpSpPr/>
          <p:nvPr/>
        </p:nvGrpSpPr>
        <p:grpSpPr>
          <a:xfrm>
            <a:off x="6277605" y="1474335"/>
            <a:ext cx="5283642" cy="3137938"/>
            <a:chOff x="6300731" y="1474335"/>
            <a:chExt cx="5283642" cy="3137938"/>
          </a:xfrm>
        </p:grpSpPr>
        <p:graphicFrame>
          <p:nvGraphicFramePr>
            <p:cNvPr id="13" name="Object 12"/>
            <p:cNvGraphicFramePr>
              <a:graphicFrameLocks noChangeAspect="1"/>
            </p:cNvGraphicFramePr>
            <p:nvPr/>
          </p:nvGraphicFramePr>
          <p:xfrm>
            <a:off x="6300731" y="1474335"/>
            <a:ext cx="5283642" cy="3137938"/>
          </p:xfrm>
          <a:graphic>
            <a:graphicData uri="http://schemas.openxmlformats.org/presentationml/2006/ole">
              <mc:AlternateContent xmlns:mc="http://schemas.openxmlformats.org/markup-compatibility/2006">
                <mc:Choice xmlns:v="urn:schemas-microsoft-com:vml" Requires="v">
                  <p:oleObj name="Chart" r:id="rId2" imgW="5410200" imgH="3213100" progId="Excel.Chart.8">
                    <p:embed/>
                  </p:oleObj>
                </mc:Choice>
                <mc:Fallback>
                  <p:oleObj name="Chart" r:id="rId2" imgW="5410200" imgH="3213100" progId="Excel.Chart.8">
                    <p:embed/>
                    <p:pic>
                      <p:nvPicPr>
                        <p:cNvPr id="13" name="Object 12"/>
                        <p:cNvPicPr/>
                        <p:nvPr/>
                      </p:nvPicPr>
                      <p:blipFill>
                        <a:blip r:embed="rId3"/>
                        <a:stretch>
                          <a:fillRect/>
                        </a:stretch>
                      </p:blipFill>
                      <p:spPr>
                        <a:xfrm>
                          <a:off x="6300731" y="1474335"/>
                          <a:ext cx="5283642" cy="3137938"/>
                        </a:xfrm>
                        <a:prstGeom prst="rect">
                          <a:avLst/>
                        </a:prstGeom>
                      </p:spPr>
                    </p:pic>
                  </p:oleObj>
                </mc:Fallback>
              </mc:AlternateContent>
            </a:graphicData>
          </a:graphic>
        </p:graphicFrame>
        <p:sp>
          <p:nvSpPr>
            <p:cNvPr id="14" name="TextBox 13"/>
            <p:cNvSpPr txBox="1"/>
            <p:nvPr/>
          </p:nvSpPr>
          <p:spPr>
            <a:xfrm>
              <a:off x="8853351" y="1857551"/>
              <a:ext cx="1691489"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Vegetation</a:t>
              </a:r>
            </a:p>
          </p:txBody>
        </p:sp>
        <p:sp>
          <p:nvSpPr>
            <p:cNvPr id="15" name="TextBox 14"/>
            <p:cNvSpPr txBox="1"/>
            <p:nvPr/>
          </p:nvSpPr>
          <p:spPr>
            <a:xfrm>
              <a:off x="10630337" y="2317046"/>
              <a:ext cx="609462"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Soil</a:t>
              </a:r>
            </a:p>
          </p:txBody>
        </p:sp>
        <p:sp>
          <p:nvSpPr>
            <p:cNvPr id="16" name="Oval 15"/>
            <p:cNvSpPr/>
            <p:nvPr/>
          </p:nvSpPr>
          <p:spPr>
            <a:xfrm>
              <a:off x="7416600" y="1928225"/>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7" name="Oval 16"/>
            <p:cNvSpPr/>
            <p:nvPr/>
          </p:nvSpPr>
          <p:spPr>
            <a:xfrm>
              <a:off x="10053937" y="2789796"/>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grpSp>
        <p:nvGrpSpPr>
          <p:cNvPr id="19" name="Group 153"/>
          <p:cNvGrpSpPr>
            <a:grpSpLocks/>
          </p:cNvGrpSpPr>
          <p:nvPr/>
        </p:nvGrpSpPr>
        <p:grpSpPr bwMode="auto">
          <a:xfrm rot="16200000">
            <a:off x="7925956" y="3936227"/>
            <a:ext cx="2186653" cy="2577185"/>
            <a:chOff x="1371" y="1394"/>
            <a:chExt cx="1767" cy="2274"/>
          </a:xfrm>
        </p:grpSpPr>
        <p:sp>
          <p:nvSpPr>
            <p:cNvPr id="20" name="Rectangle 154"/>
            <p:cNvSpPr>
              <a:spLocks noChangeArrowheads="1"/>
            </p:cNvSpPr>
            <p:nvPr/>
          </p:nvSpPr>
          <p:spPr bwMode="auto">
            <a:xfrm>
              <a:off x="1377" y="1400"/>
              <a:ext cx="1755" cy="2262"/>
            </a:xfrm>
            <a:prstGeom prst="rect">
              <a:avLst/>
            </a:prstGeom>
            <a:solidFill>
              <a:srgbClr val="00B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1" name="Freeform 155"/>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2" name="Freeform 156"/>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3" name="Freeform 157"/>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4" name="Freeform 158"/>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5" name="Freeform 159"/>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6" name="Freeform 160"/>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7" name="Freeform 161"/>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grpSp>
        <p:nvGrpSpPr>
          <p:cNvPr id="35" name="Group 34"/>
          <p:cNvGrpSpPr/>
          <p:nvPr/>
        </p:nvGrpSpPr>
        <p:grpSpPr>
          <a:xfrm>
            <a:off x="8077343" y="2879696"/>
            <a:ext cx="2529868" cy="1858699"/>
            <a:chOff x="8075756" y="2879695"/>
            <a:chExt cx="2529868" cy="1858699"/>
          </a:xfrm>
        </p:grpSpPr>
        <p:cxnSp>
          <p:nvCxnSpPr>
            <p:cNvPr id="31" name="Straight Arrow Connector 30"/>
            <p:cNvCxnSpPr>
              <a:stCxn id="16" idx="4"/>
            </p:cNvCxnSpPr>
            <p:nvPr/>
          </p:nvCxnSpPr>
          <p:spPr>
            <a:xfrm>
              <a:off x="8075756" y="2879695"/>
              <a:ext cx="303876" cy="1506954"/>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17" idx="4"/>
            </p:cNvCxnSpPr>
            <p:nvPr/>
          </p:nvCxnSpPr>
          <p:spPr>
            <a:xfrm flipH="1">
              <a:off x="9817149" y="3533437"/>
              <a:ext cx="788475" cy="1204957"/>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8" name="Title 1">
            <a:extLst>
              <a:ext uri="{FF2B5EF4-FFF2-40B4-BE49-F238E27FC236}">
                <a16:creationId xmlns:a16="http://schemas.microsoft.com/office/drawing/2014/main" id="{553B4D7A-AA68-4E7F-87B5-6C47682E4C5F}"/>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n-US" b="1" dirty="0">
                <a:latin typeface="Century Gothic" panose="020B0502020202020204" pitchFamily="34" charset="0"/>
              </a:rPr>
              <a:t>Image Classification</a:t>
            </a:r>
          </a:p>
        </p:txBody>
      </p:sp>
    </p:spTree>
    <p:extLst>
      <p:ext uri="{BB962C8B-B14F-4D97-AF65-F5344CB8AC3E}">
        <p14:creationId xmlns:p14="http://schemas.microsoft.com/office/powerpoint/2010/main" val="208052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latin typeface="Century Gothic" panose="020B0502020202020204" pitchFamily="34" charset="0"/>
              </a:rPr>
              <a:t>Image Classification (Approaches)</a:t>
            </a:r>
          </a:p>
        </p:txBody>
      </p:sp>
      <p:sp>
        <p:nvSpPr>
          <p:cNvPr id="8" name="Content Placeholder 7"/>
          <p:cNvSpPr>
            <a:spLocks noGrp="1"/>
          </p:cNvSpPr>
          <p:nvPr>
            <p:ph idx="1"/>
          </p:nvPr>
        </p:nvSpPr>
        <p:spPr>
          <a:xfrm>
            <a:off x="489314" y="1023767"/>
            <a:ext cx="5577840" cy="4251960"/>
          </a:xfrm>
        </p:spPr>
        <p:txBody>
          <a:bodyPr/>
          <a:lstStyle/>
          <a:p>
            <a:pPr marL="146278" indent="0">
              <a:buNone/>
            </a:pPr>
            <a:r>
              <a:rPr lang="en-US" b="1" dirty="0">
                <a:latin typeface="Century Gothic" panose="020B0502020202020204" pitchFamily="34" charset="0"/>
              </a:rPr>
              <a:t>Pixel-Based</a:t>
            </a:r>
          </a:p>
          <a:p>
            <a:r>
              <a:rPr lang="en-US" dirty="0">
                <a:latin typeface="Century Gothic" panose="020B0502020202020204" pitchFamily="34" charset="0"/>
              </a:rPr>
              <a:t>Each pixel is grouped in a class</a:t>
            </a:r>
          </a:p>
          <a:p>
            <a:r>
              <a:rPr lang="en-US" dirty="0">
                <a:latin typeface="Century Gothic" panose="020B0502020202020204" pitchFamily="34" charset="0"/>
              </a:rPr>
              <a:t>Useful for multiple changes in land use within a short period of time</a:t>
            </a:r>
          </a:p>
          <a:p>
            <a:r>
              <a:rPr lang="en-US" dirty="0">
                <a:latin typeface="Century Gothic" panose="020B0502020202020204" pitchFamily="34" charset="0"/>
              </a:rPr>
              <a:t>Best for complete data coverage and a need for methods to ensure time series consistency at the pixel level</a:t>
            </a:r>
          </a:p>
        </p:txBody>
      </p:sp>
      <p:sp>
        <p:nvSpPr>
          <p:cNvPr id="10" name="Content Placeholder 9"/>
          <p:cNvSpPr>
            <a:spLocks noGrp="1"/>
          </p:cNvSpPr>
          <p:nvPr>
            <p:ph idx="11"/>
          </p:nvPr>
        </p:nvSpPr>
        <p:spPr>
          <a:xfrm>
            <a:off x="6132576" y="1023767"/>
            <a:ext cx="5577840" cy="4251960"/>
          </a:xfrm>
        </p:spPr>
        <p:txBody>
          <a:bodyPr/>
          <a:lstStyle/>
          <a:p>
            <a:pPr marL="146278" indent="0">
              <a:buNone/>
            </a:pPr>
            <a:r>
              <a:rPr lang="en-US" b="1" dirty="0">
                <a:latin typeface="Century Gothic" panose="020B0502020202020204" pitchFamily="34" charset="0"/>
              </a:rPr>
              <a:t>Object-Based</a:t>
            </a:r>
          </a:p>
          <a:p>
            <a:r>
              <a:rPr lang="en-US" dirty="0">
                <a:latin typeface="Century Gothic" panose="020B0502020202020204" pitchFamily="34" charset="0"/>
              </a:rPr>
              <a:t>Pixels with common spectral characteristics are first grouped together (segmentation)</a:t>
            </a:r>
          </a:p>
          <a:p>
            <a:r>
              <a:rPr lang="en-US" dirty="0">
                <a:latin typeface="Century Gothic" panose="020B0502020202020204" pitchFamily="34" charset="0"/>
              </a:rPr>
              <a:t>Useful for:</a:t>
            </a:r>
          </a:p>
          <a:p>
            <a:pPr lvl="1"/>
            <a:r>
              <a:rPr lang="en-US" dirty="0">
                <a:latin typeface="Century Gothic" panose="020B0502020202020204" pitchFamily="34" charset="0"/>
              </a:rPr>
              <a:t>Reducing speckle noise in radar images</a:t>
            </a:r>
          </a:p>
          <a:p>
            <a:pPr lvl="1"/>
            <a:r>
              <a:rPr lang="en-US" dirty="0">
                <a:latin typeface="Century Gothic" panose="020B0502020202020204" pitchFamily="34" charset="0"/>
              </a:rPr>
              <a:t>High resolution imagery</a:t>
            </a:r>
          </a:p>
          <a:p>
            <a:endParaRPr lang="en-US" dirty="0">
              <a:latin typeface="Century Gothic" panose="020B0502020202020204" pitchFamily="34" charset="0"/>
            </a:endParaRPr>
          </a:p>
        </p:txBody>
      </p:sp>
      <p:sp>
        <p:nvSpPr>
          <p:cNvPr id="11" name="Content Placeholder 10"/>
          <p:cNvSpPr>
            <a:spLocks noGrp="1"/>
          </p:cNvSpPr>
          <p:nvPr>
            <p:ph sz="quarter" idx="12"/>
          </p:nvPr>
        </p:nvSpPr>
        <p:spPr>
          <a:xfrm>
            <a:off x="1367616" y="6004345"/>
            <a:ext cx="9867021" cy="470101"/>
          </a:xfrm>
        </p:spPr>
        <p:txBody>
          <a:bodyPr/>
          <a:lstStyle/>
          <a:p>
            <a:r>
              <a:rPr lang="en-US" dirty="0">
                <a:latin typeface="Century Gothic" panose="020B0502020202020204" pitchFamily="34" charset="0"/>
              </a:rPr>
              <a:t>Whiteside, T., &amp; Ahmad, W. (2005, September). A comparison of object-oriented and pixel-based classification methods for mapping land cover in northern Australia. </a:t>
            </a:r>
            <a:r>
              <a:rPr lang="en-US" i="1" dirty="0">
                <a:latin typeface="Century Gothic" panose="020B0502020202020204" pitchFamily="34" charset="0"/>
              </a:rPr>
              <a:t>Proceedings of SSC2005 Spatial intelligence, innovation and praxis: The national biennial Conference of the Spatial Sciences Institute</a:t>
            </a:r>
            <a:r>
              <a:rPr lang="en-US" dirty="0">
                <a:latin typeface="Century Gothic" panose="020B0502020202020204" pitchFamily="34" charset="0"/>
              </a:rPr>
              <a:t>.</a:t>
            </a:r>
          </a:p>
        </p:txBody>
      </p:sp>
      <p:grpSp>
        <p:nvGrpSpPr>
          <p:cNvPr id="13" name="Group 12"/>
          <p:cNvGrpSpPr/>
          <p:nvPr/>
        </p:nvGrpSpPr>
        <p:grpSpPr>
          <a:xfrm>
            <a:off x="1487936" y="4048081"/>
            <a:ext cx="3565136" cy="1831710"/>
            <a:chOff x="1195642" y="3479015"/>
            <a:chExt cx="2135421" cy="1097145"/>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95642" y="3479015"/>
              <a:ext cx="1125550" cy="10971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366324" y="3597366"/>
              <a:ext cx="964739" cy="8604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grpSp>
        <p:nvGrpSpPr>
          <p:cNvPr id="16" name="Group 15"/>
          <p:cNvGrpSpPr/>
          <p:nvPr/>
        </p:nvGrpSpPr>
        <p:grpSpPr>
          <a:xfrm>
            <a:off x="6905161" y="4048081"/>
            <a:ext cx="4032670" cy="1831710"/>
            <a:chOff x="5446812" y="3372610"/>
            <a:chExt cx="2422156" cy="1100186"/>
          </a:xfrm>
        </p:grpSpPr>
        <p:pic>
          <p:nvPicPr>
            <p:cNvPr id="17" name="Picture 1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754046" y="3372610"/>
              <a:ext cx="1114922" cy="1097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8"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446812" y="3375516"/>
              <a:ext cx="1228645" cy="1097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Tree>
    <p:extLst>
      <p:ext uri="{BB962C8B-B14F-4D97-AF65-F5344CB8AC3E}">
        <p14:creationId xmlns:p14="http://schemas.microsoft.com/office/powerpoint/2010/main" val="1078761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Image Classification (Methods)</a:t>
            </a:r>
          </a:p>
        </p:txBody>
      </p:sp>
      <p:sp>
        <p:nvSpPr>
          <p:cNvPr id="3" name="Content Placeholder 2"/>
          <p:cNvSpPr>
            <a:spLocks noGrp="1"/>
          </p:cNvSpPr>
          <p:nvPr>
            <p:ph idx="1"/>
          </p:nvPr>
        </p:nvSpPr>
        <p:spPr>
          <a:xfrm>
            <a:off x="481584" y="930749"/>
            <a:ext cx="5577840" cy="4251960"/>
          </a:xfrm>
        </p:spPr>
        <p:txBody>
          <a:bodyPr>
            <a:normAutofit/>
          </a:bodyPr>
          <a:lstStyle/>
          <a:p>
            <a:pPr marL="146278" indent="0">
              <a:buNone/>
            </a:pPr>
            <a:r>
              <a:rPr lang="en-US" sz="2200" b="1" dirty="0">
                <a:latin typeface="Century Gothic" panose="020B0502020202020204" pitchFamily="34" charset="0"/>
              </a:rPr>
              <a:t>Supervised</a:t>
            </a:r>
          </a:p>
          <a:p>
            <a:r>
              <a:rPr lang="en-US" sz="2200" dirty="0">
                <a:latin typeface="Century Gothic" panose="020B0502020202020204" pitchFamily="34" charset="0"/>
              </a:rPr>
              <a:t>Uses expert-defined areas of known vegetation types (training areas) to tune parameters of classification algorithms</a:t>
            </a:r>
          </a:p>
          <a:p>
            <a:r>
              <a:rPr lang="en-US" sz="2200" dirty="0">
                <a:latin typeface="Century Gothic" panose="020B0502020202020204" pitchFamily="34" charset="0"/>
              </a:rPr>
              <a:t>Algorithm then automatically identifies and labels areas similar to the training data</a:t>
            </a:r>
          </a:p>
        </p:txBody>
      </p:sp>
      <p:sp>
        <p:nvSpPr>
          <p:cNvPr id="5" name="Content Placeholder 4"/>
          <p:cNvSpPr>
            <a:spLocks noGrp="1"/>
          </p:cNvSpPr>
          <p:nvPr>
            <p:ph idx="11"/>
          </p:nvPr>
        </p:nvSpPr>
        <p:spPr>
          <a:xfrm>
            <a:off x="6132576" y="930749"/>
            <a:ext cx="5577840" cy="4251960"/>
          </a:xfrm>
        </p:spPr>
        <p:txBody>
          <a:bodyPr>
            <a:normAutofit/>
          </a:bodyPr>
          <a:lstStyle/>
          <a:p>
            <a:pPr marL="146278" indent="0">
              <a:buNone/>
            </a:pPr>
            <a:r>
              <a:rPr lang="en-US" sz="2200" b="1" dirty="0">
                <a:latin typeface="Century Gothic" panose="020B0502020202020204" pitchFamily="34" charset="0"/>
              </a:rPr>
              <a:t>Unsupervised</a:t>
            </a:r>
          </a:p>
          <a:p>
            <a:r>
              <a:rPr lang="en-US" sz="2200" dirty="0">
                <a:latin typeface="Century Gothic" panose="020B0502020202020204" pitchFamily="34" charset="0"/>
              </a:rPr>
              <a:t>Uses classification algorithms to assign pixels into one of a number of user-specified class groupings</a:t>
            </a:r>
          </a:p>
          <a:p>
            <a:r>
              <a:rPr lang="en-US" sz="2200" dirty="0">
                <a:latin typeface="Century Gothic" panose="020B0502020202020204" pitchFamily="34" charset="0"/>
              </a:rPr>
              <a:t>Interpreters assign each of the groupings of pixels a value corresponding to a land cover class</a:t>
            </a:r>
          </a:p>
        </p:txBody>
      </p:sp>
      <p:sp>
        <p:nvSpPr>
          <p:cNvPr id="7" name="Content Placeholder 6"/>
          <p:cNvSpPr>
            <a:spLocks noGrp="1"/>
          </p:cNvSpPr>
          <p:nvPr>
            <p:ph sz="quarter" idx="13"/>
          </p:nvPr>
        </p:nvSpPr>
        <p:spPr>
          <a:xfrm>
            <a:off x="6877064" y="5927251"/>
            <a:ext cx="4088863" cy="437851"/>
          </a:xfrm>
        </p:spPr>
        <p:txBody>
          <a:bodyPr/>
          <a:lstStyle/>
          <a:p>
            <a:r>
              <a:rPr lang="en-US" dirty="0">
                <a:latin typeface="Century Gothic" panose="020B0502020202020204" pitchFamily="34" charset="0"/>
              </a:rPr>
              <a:t>Credit: David DiBiase, Penn State Department of Geography</a:t>
            </a:r>
          </a:p>
        </p:txBody>
      </p:sp>
      <p:pic>
        <p:nvPicPr>
          <p:cNvPr id="8" name="Picture 6" descr="Screenshot showing two-class land cover map (unsupervised&#10;classification)"/>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20478" y="4098927"/>
            <a:ext cx="2602036" cy="1828324"/>
          </a:xfrm>
          <a:prstGeom prst="rect">
            <a:avLst/>
          </a:prstGeom>
          <a:noFill/>
          <a:effectLst/>
          <a:extLst>
            <a:ext uri="{909E8E84-426E-40dd-AFC4-6F175D3DCCD1}">
              <a14:hiddenFill xmlns:a14="http://schemas.microsoft.com/office/drawing/2010/main" xmlns="">
                <a:solidFill>
                  <a:srgbClr val="FFFFFF"/>
                </a:solidFill>
              </a14:hiddenFill>
            </a:ext>
          </a:extLst>
        </p:spPr>
      </p:pic>
      <p:grpSp>
        <p:nvGrpSpPr>
          <p:cNvPr id="13" name="Group 12"/>
          <p:cNvGrpSpPr/>
          <p:nvPr/>
        </p:nvGrpSpPr>
        <p:grpSpPr>
          <a:xfrm>
            <a:off x="720475" y="4098927"/>
            <a:ext cx="5100061" cy="1828324"/>
            <a:chOff x="718886" y="4160712"/>
            <a:chExt cx="5100061" cy="1828324"/>
          </a:xfrm>
        </p:grpSpPr>
        <p:pic>
          <p:nvPicPr>
            <p:cNvPr id="10" name="Picture 2" descr="Agricultural fields with certain fields highlighted "/>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8886" y="4160712"/>
              <a:ext cx="1734182" cy="1828324"/>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11" name="Picture 10" descr="Screenshot showing two-class land cover map (supervised&#10;classification)"/>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214821" y="4160712"/>
              <a:ext cx="2604126" cy="1828324"/>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12" name="Right Arrow 11"/>
            <p:cNvSpPr/>
            <p:nvPr/>
          </p:nvSpPr>
          <p:spPr>
            <a:xfrm>
              <a:off x="2572416" y="4938359"/>
              <a:ext cx="523057" cy="273030"/>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Tree>
    <p:extLst>
      <p:ext uri="{BB962C8B-B14F-4D97-AF65-F5344CB8AC3E}">
        <p14:creationId xmlns:p14="http://schemas.microsoft.com/office/powerpoint/2010/main" val="768249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193" y="324257"/>
            <a:ext cx="11227615" cy="576299"/>
          </a:xfrm>
        </p:spPr>
        <p:txBody>
          <a:bodyPr/>
          <a:lstStyle/>
          <a:p>
            <a:r>
              <a:rPr lang="en-US" b="1" dirty="0">
                <a:latin typeface="Century Gothic" panose="020B0502020202020204" pitchFamily="34" charset="0"/>
              </a:rPr>
              <a:t>Supervised vs. Unsupervised Classification</a:t>
            </a:r>
          </a:p>
        </p:txBody>
      </p:sp>
      <p:sp>
        <p:nvSpPr>
          <p:cNvPr id="3" name="Content Placeholder 2"/>
          <p:cNvSpPr>
            <a:spLocks noGrp="1"/>
          </p:cNvSpPr>
          <p:nvPr>
            <p:ph idx="1"/>
          </p:nvPr>
        </p:nvSpPr>
        <p:spPr>
          <a:xfrm>
            <a:off x="482193" y="1235799"/>
            <a:ext cx="5579293" cy="4251960"/>
          </a:xfrm>
        </p:spPr>
        <p:txBody>
          <a:bodyPr/>
          <a:lstStyle/>
          <a:p>
            <a:pPr marL="146278" indent="0" algn="ctr">
              <a:buNone/>
            </a:pPr>
            <a:r>
              <a:rPr lang="en-US" b="1" dirty="0">
                <a:latin typeface="Century Gothic" panose="020B0502020202020204" pitchFamily="34" charset="0"/>
              </a:rPr>
              <a:t>Supervised</a:t>
            </a:r>
          </a:p>
        </p:txBody>
      </p:sp>
      <p:sp>
        <p:nvSpPr>
          <p:cNvPr id="4" name="Content Placeholder 3"/>
          <p:cNvSpPr>
            <a:spLocks noGrp="1"/>
          </p:cNvSpPr>
          <p:nvPr>
            <p:ph idx="11"/>
          </p:nvPr>
        </p:nvSpPr>
        <p:spPr>
          <a:xfrm>
            <a:off x="6130514" y="1235799"/>
            <a:ext cx="5579293" cy="4251960"/>
          </a:xfrm>
        </p:spPr>
        <p:txBody>
          <a:bodyPr/>
          <a:lstStyle/>
          <a:p>
            <a:pPr marL="146278" indent="0" algn="ctr">
              <a:buNone/>
            </a:pPr>
            <a:r>
              <a:rPr lang="en-US" b="1" dirty="0">
                <a:latin typeface="Century Gothic" panose="020B0502020202020204" pitchFamily="34" charset="0"/>
              </a:rPr>
              <a:t>Unsupervised</a:t>
            </a:r>
          </a:p>
        </p:txBody>
      </p:sp>
      <p:graphicFrame>
        <p:nvGraphicFramePr>
          <p:cNvPr id="7" name="Content Placeholder 15"/>
          <p:cNvGraphicFramePr>
            <a:graphicFrameLocks noGrp="1"/>
          </p:cNvGraphicFramePr>
          <p:nvPr>
            <p:ph idx="1"/>
            <p:extLst>
              <p:ext uri="{D42A27DB-BD31-4B8C-83A1-F6EECF244321}">
                <p14:modId xmlns:p14="http://schemas.microsoft.com/office/powerpoint/2010/main" val="1074120831"/>
              </p:ext>
            </p:extLst>
          </p:nvPr>
        </p:nvGraphicFramePr>
        <p:xfrm>
          <a:off x="484188" y="1800329"/>
          <a:ext cx="5576888" cy="427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reeform 7"/>
          <p:cNvSpPr/>
          <p:nvPr/>
        </p:nvSpPr>
        <p:spPr>
          <a:xfrm rot="5400000">
            <a:off x="1226138" y="2427451"/>
            <a:ext cx="1436170" cy="729050"/>
          </a:xfrm>
          <a:custGeom>
            <a:avLst/>
            <a:gdLst>
              <a:gd name="connsiteX0" fmla="*/ 1369448 w 1625480"/>
              <a:gd name="connsiteY0" fmla="*/ 729050 h 729050"/>
              <a:gd name="connsiteX1" fmla="*/ 1369448 w 1625480"/>
              <a:gd name="connsiteY1" fmla="*/ 0 h 729050"/>
              <a:gd name="connsiteX2" fmla="*/ 1625480 w 1625480"/>
              <a:gd name="connsiteY2" fmla="*/ 0 h 729050"/>
              <a:gd name="connsiteX3" fmla="*/ 1625480 w 1625480"/>
              <a:gd name="connsiteY3" fmla="*/ 729050 h 729050"/>
              <a:gd name="connsiteX4" fmla="*/ 0 w 1625480"/>
              <a:gd name="connsiteY4" fmla="*/ 182263 h 729050"/>
              <a:gd name="connsiteX5" fmla="*/ 182262 w 1625480"/>
              <a:gd name="connsiteY5" fmla="*/ 1 h 729050"/>
              <a:gd name="connsiteX6" fmla="*/ 364524 w 1625480"/>
              <a:gd name="connsiteY6" fmla="*/ 182263 h 729050"/>
              <a:gd name="connsiteX7" fmla="*/ 310462 w 1625480"/>
              <a:gd name="connsiteY7" fmla="*/ 182263 h 729050"/>
              <a:gd name="connsiteX8" fmla="*/ 310462 w 1625480"/>
              <a:gd name="connsiteY8" fmla="*/ 472651 h 729050"/>
              <a:gd name="connsiteX9" fmla="*/ 1369447 w 1625480"/>
              <a:gd name="connsiteY9" fmla="*/ 472651 h 729050"/>
              <a:gd name="connsiteX10" fmla="*/ 1369447 w 1625480"/>
              <a:gd name="connsiteY10" fmla="*/ 729050 h 729050"/>
              <a:gd name="connsiteX11" fmla="*/ 54063 w 1625480"/>
              <a:gd name="connsiteY11" fmla="*/ 729050 h 729050"/>
              <a:gd name="connsiteX12" fmla="*/ 54063 w 1625480"/>
              <a:gd name="connsiteY12" fmla="*/ 182263 h 7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5480" h="729050">
                <a:moveTo>
                  <a:pt x="1369448" y="729050"/>
                </a:moveTo>
                <a:lnTo>
                  <a:pt x="1369448" y="0"/>
                </a:lnTo>
                <a:lnTo>
                  <a:pt x="1625480" y="0"/>
                </a:lnTo>
                <a:lnTo>
                  <a:pt x="1625480" y="729050"/>
                </a:lnTo>
                <a:close/>
                <a:moveTo>
                  <a:pt x="0" y="182263"/>
                </a:moveTo>
                <a:lnTo>
                  <a:pt x="182262" y="1"/>
                </a:lnTo>
                <a:lnTo>
                  <a:pt x="364524" y="182263"/>
                </a:lnTo>
                <a:lnTo>
                  <a:pt x="310462" y="182263"/>
                </a:lnTo>
                <a:lnTo>
                  <a:pt x="310462" y="472651"/>
                </a:lnTo>
                <a:lnTo>
                  <a:pt x="1369447" y="472651"/>
                </a:lnTo>
                <a:lnTo>
                  <a:pt x="1369447" y="729050"/>
                </a:lnTo>
                <a:lnTo>
                  <a:pt x="54063" y="729050"/>
                </a:lnTo>
                <a:lnTo>
                  <a:pt x="54063" y="182263"/>
                </a:lnTo>
                <a:close/>
              </a:path>
            </a:pathLst>
          </a:custGeom>
          <a:solidFill>
            <a:srgbClr val="A9ADB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93">
              <a:buClrTx/>
            </a:pPr>
            <a:endParaRPr lang="en-US" sz="2400" kern="1200" dirty="0">
              <a:solidFill>
                <a:prstClr val="white"/>
              </a:solidFill>
              <a:latin typeface="Century Gothic" panose="020B0502020202020204" pitchFamily="34" charset="0"/>
            </a:endParaRPr>
          </a:p>
        </p:txBody>
      </p:sp>
      <p:graphicFrame>
        <p:nvGraphicFramePr>
          <p:cNvPr id="9" name="Content Placeholder 15"/>
          <p:cNvGraphicFramePr>
            <a:graphicFrameLocks noGrp="1"/>
          </p:cNvGraphicFramePr>
          <p:nvPr>
            <p:ph idx="1"/>
            <p:extLst>
              <p:ext uri="{D42A27DB-BD31-4B8C-83A1-F6EECF244321}">
                <p14:modId xmlns:p14="http://schemas.microsoft.com/office/powerpoint/2010/main" val="3085473237"/>
              </p:ext>
            </p:extLst>
          </p:nvPr>
        </p:nvGraphicFramePr>
        <p:xfrm>
          <a:off x="6131458" y="1800329"/>
          <a:ext cx="5576888" cy="427928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Freeform 13"/>
          <p:cNvSpPr/>
          <p:nvPr/>
        </p:nvSpPr>
        <p:spPr>
          <a:xfrm>
            <a:off x="7208189" y="2032391"/>
            <a:ext cx="729050" cy="3852765"/>
          </a:xfrm>
          <a:custGeom>
            <a:avLst/>
            <a:gdLst>
              <a:gd name="connsiteX0" fmla="*/ 0 w 729050"/>
              <a:gd name="connsiteY0" fmla="*/ 3609368 h 3852765"/>
              <a:gd name="connsiteX1" fmla="*/ 729050 w 729050"/>
              <a:gd name="connsiteY1" fmla="*/ 3609368 h 3852765"/>
              <a:gd name="connsiteX2" fmla="*/ 729050 w 729050"/>
              <a:gd name="connsiteY2" fmla="*/ 3852765 h 3852765"/>
              <a:gd name="connsiteX3" fmla="*/ 0 w 729050"/>
              <a:gd name="connsiteY3" fmla="*/ 3852765 h 3852765"/>
              <a:gd name="connsiteX4" fmla="*/ 546787 w 729050"/>
              <a:gd name="connsiteY4" fmla="*/ 0 h 3852765"/>
              <a:gd name="connsiteX5" fmla="*/ 729049 w 729050"/>
              <a:gd name="connsiteY5" fmla="*/ 154631 h 3852765"/>
              <a:gd name="connsiteX6" fmla="*/ 546787 w 729050"/>
              <a:gd name="connsiteY6" fmla="*/ 309263 h 3852765"/>
              <a:gd name="connsiteX7" fmla="*/ 546787 w 729050"/>
              <a:gd name="connsiteY7" fmla="*/ 278424 h 3852765"/>
              <a:gd name="connsiteX8" fmla="*/ 247585 w 729050"/>
              <a:gd name="connsiteY8" fmla="*/ 278424 h 3852765"/>
              <a:gd name="connsiteX9" fmla="*/ 247585 w 729050"/>
              <a:gd name="connsiteY9" fmla="*/ 3609367 h 3852765"/>
              <a:gd name="connsiteX10" fmla="*/ 0 w 729050"/>
              <a:gd name="connsiteY10" fmla="*/ 3609367 h 3852765"/>
              <a:gd name="connsiteX11" fmla="*/ 0 w 729050"/>
              <a:gd name="connsiteY11" fmla="*/ 30839 h 3852765"/>
              <a:gd name="connsiteX12" fmla="*/ 546787 w 729050"/>
              <a:gd name="connsiteY12" fmla="*/ 30839 h 385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050" h="3852765">
                <a:moveTo>
                  <a:pt x="0" y="3609368"/>
                </a:moveTo>
                <a:lnTo>
                  <a:pt x="729050" y="3609368"/>
                </a:lnTo>
                <a:lnTo>
                  <a:pt x="729050" y="3852765"/>
                </a:lnTo>
                <a:lnTo>
                  <a:pt x="0" y="3852765"/>
                </a:lnTo>
                <a:close/>
                <a:moveTo>
                  <a:pt x="546787" y="0"/>
                </a:moveTo>
                <a:lnTo>
                  <a:pt x="729049" y="154631"/>
                </a:lnTo>
                <a:lnTo>
                  <a:pt x="546787" y="309263"/>
                </a:lnTo>
                <a:lnTo>
                  <a:pt x="546787" y="278424"/>
                </a:lnTo>
                <a:lnTo>
                  <a:pt x="247585" y="278424"/>
                </a:lnTo>
                <a:lnTo>
                  <a:pt x="247585" y="3609367"/>
                </a:lnTo>
                <a:lnTo>
                  <a:pt x="0" y="3609367"/>
                </a:lnTo>
                <a:lnTo>
                  <a:pt x="0" y="30839"/>
                </a:lnTo>
                <a:lnTo>
                  <a:pt x="546787" y="30839"/>
                </a:lnTo>
                <a:close/>
              </a:path>
            </a:pathLst>
          </a:custGeom>
          <a:solidFill>
            <a:srgbClr val="A9ADB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493">
              <a:buClrTx/>
            </a:pPr>
            <a:endParaRPr lang="en-US" sz="2400" kern="1200" dirty="0">
              <a:solidFill>
                <a:prstClr val="white"/>
              </a:solidFill>
              <a:latin typeface="Century Gothic" panose="020B0502020202020204" pitchFamily="34" charset="0"/>
            </a:endParaRPr>
          </a:p>
        </p:txBody>
      </p:sp>
    </p:spTree>
    <p:extLst>
      <p:ext uri="{BB962C8B-B14F-4D97-AF65-F5344CB8AC3E}">
        <p14:creationId xmlns:p14="http://schemas.microsoft.com/office/powerpoint/2010/main" val="77033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Image Classification (Supervised Method)</a:t>
            </a:r>
          </a:p>
        </p:txBody>
      </p:sp>
      <p:sp>
        <p:nvSpPr>
          <p:cNvPr id="3" name="Content Placeholder 2"/>
          <p:cNvSpPr>
            <a:spLocks noGrp="1"/>
          </p:cNvSpPr>
          <p:nvPr>
            <p:ph idx="1"/>
          </p:nvPr>
        </p:nvSpPr>
        <p:spPr>
          <a:xfrm>
            <a:off x="483656" y="1196043"/>
            <a:ext cx="11224691" cy="860819"/>
          </a:xfrm>
        </p:spPr>
        <p:txBody>
          <a:bodyPr/>
          <a:lstStyle/>
          <a:p>
            <a:pPr marL="146278" indent="0">
              <a:buNone/>
            </a:pPr>
            <a:r>
              <a:rPr lang="en-US" dirty="0">
                <a:latin typeface="Century Gothic" panose="020B0502020202020204" pitchFamily="34" charset="0"/>
              </a:rPr>
              <a:t>Supervised classification requires the analyst to select training areas where they know what is on the ground, and then digitizes a polygon within that area.</a:t>
            </a:r>
          </a:p>
        </p:txBody>
      </p:sp>
      <p:sp>
        <p:nvSpPr>
          <p:cNvPr id="5" name="Content Placeholder 4"/>
          <p:cNvSpPr>
            <a:spLocks noGrp="1"/>
          </p:cNvSpPr>
          <p:nvPr>
            <p:ph sz="quarter" idx="11"/>
          </p:nvPr>
        </p:nvSpPr>
        <p:spPr>
          <a:xfrm>
            <a:off x="482725" y="5602003"/>
            <a:ext cx="11231757" cy="437851"/>
          </a:xfrm>
        </p:spPr>
        <p:txBody>
          <a:bodyPr/>
          <a:lstStyle/>
          <a:p>
            <a:r>
              <a:rPr lang="en-US" dirty="0">
                <a:latin typeface="Century Gothic" panose="020B0502020202020204" pitchFamily="34" charset="0"/>
              </a:rPr>
              <a:t>Sutton, L. </a:t>
            </a:r>
            <a:r>
              <a:rPr lang="en-US" i="1" dirty="0">
                <a:latin typeface="Century Gothic" panose="020B0502020202020204" pitchFamily="34" charset="0"/>
              </a:rPr>
              <a:t>Image Classification</a:t>
            </a:r>
            <a:r>
              <a:rPr lang="en-US" dirty="0">
                <a:latin typeface="Century Gothic" panose="020B0502020202020204" pitchFamily="34" charset="0"/>
              </a:rPr>
              <a:t>. Materials from Satellite Image Classification &amp; Change Detection at Portland State University.</a:t>
            </a:r>
          </a:p>
        </p:txBody>
      </p:sp>
      <p:grpSp>
        <p:nvGrpSpPr>
          <p:cNvPr id="7" name="Group 6"/>
          <p:cNvGrpSpPr/>
          <p:nvPr/>
        </p:nvGrpSpPr>
        <p:grpSpPr>
          <a:xfrm>
            <a:off x="4930802" y="2125763"/>
            <a:ext cx="2330396" cy="3530606"/>
            <a:chOff x="4791804" y="1401251"/>
            <a:chExt cx="2092090" cy="3169567"/>
          </a:xfrm>
        </p:grpSpPr>
        <p:grpSp>
          <p:nvGrpSpPr>
            <p:cNvPr id="30" name="Group 3"/>
            <p:cNvGrpSpPr>
              <a:grpSpLocks/>
            </p:cNvGrpSpPr>
            <p:nvPr/>
          </p:nvGrpSpPr>
          <p:grpSpPr bwMode="auto">
            <a:xfrm>
              <a:off x="4791804" y="1401251"/>
              <a:ext cx="2092090" cy="2870726"/>
              <a:chOff x="1371" y="1394"/>
              <a:chExt cx="1767" cy="2274"/>
            </a:xfrm>
          </p:grpSpPr>
          <p:sp>
            <p:nvSpPr>
              <p:cNvPr id="38" name="Rectangle 4"/>
              <p:cNvSpPr>
                <a:spLocks noChangeArrowheads="1"/>
              </p:cNvSpPr>
              <p:nvPr/>
            </p:nvSpPr>
            <p:spPr bwMode="auto">
              <a:xfrm>
                <a:off x="1377" y="1400"/>
                <a:ext cx="1761" cy="2268"/>
              </a:xfrm>
              <a:prstGeom prst="rect">
                <a:avLst/>
              </a:prstGeom>
              <a:solidFill>
                <a:srgbClr val="00B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9" name="Freeform 5"/>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0" name="Freeform 6"/>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1" name="Freeform 7"/>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2" name="Freeform 8"/>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3" name="Freeform 9"/>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4" name="Freeform 10"/>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45" name="Freeform 11"/>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32" name="Rectangle 12"/>
            <p:cNvSpPr>
              <a:spLocks noChangeArrowheads="1"/>
            </p:cNvSpPr>
            <p:nvPr/>
          </p:nvSpPr>
          <p:spPr bwMode="auto">
            <a:xfrm>
              <a:off x="4967102" y="4294514"/>
              <a:ext cx="1492327" cy="2763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2000" dirty="0">
                  <a:latin typeface="Century Gothic" panose="020B0502020202020204" pitchFamily="34" charset="0"/>
                </a:rPr>
                <a:t>Digital Image</a:t>
              </a:r>
              <a:endParaRPr lang="en-US" sz="2000" b="1" dirty="0">
                <a:latin typeface="Century Gothic" panose="020B0502020202020204" pitchFamily="34" charset="0"/>
              </a:endParaRPr>
            </a:p>
          </p:txBody>
        </p:sp>
        <p:sp>
          <p:nvSpPr>
            <p:cNvPr id="35" name="Oval 34"/>
            <p:cNvSpPr/>
            <p:nvPr/>
          </p:nvSpPr>
          <p:spPr>
            <a:xfrm>
              <a:off x="4798907" y="2702798"/>
              <a:ext cx="478970" cy="562030"/>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36" name="Oval 35"/>
            <p:cNvSpPr/>
            <p:nvPr/>
          </p:nvSpPr>
          <p:spPr>
            <a:xfrm>
              <a:off x="5438058" y="2140767"/>
              <a:ext cx="928068" cy="562031"/>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37" name="Oval 36"/>
            <p:cNvSpPr/>
            <p:nvPr/>
          </p:nvSpPr>
          <p:spPr>
            <a:xfrm>
              <a:off x="6224123" y="3091394"/>
              <a:ext cx="478970" cy="562031"/>
            </a:xfrm>
            <a:prstGeom prst="ellipse">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
        <p:nvSpPr>
          <p:cNvPr id="8" name="Text Box 40"/>
          <p:cNvSpPr txBox="1">
            <a:spLocks noChangeArrowheads="1"/>
          </p:cNvSpPr>
          <p:nvPr/>
        </p:nvSpPr>
        <p:spPr bwMode="auto">
          <a:xfrm>
            <a:off x="1481497" y="2290579"/>
            <a:ext cx="185804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dirty="0">
                <a:latin typeface="Century Gothic" panose="020B0502020202020204" pitchFamily="34" charset="0"/>
              </a:rPr>
              <a:t>Known Conifer Area</a:t>
            </a:r>
          </a:p>
        </p:txBody>
      </p:sp>
      <p:sp>
        <p:nvSpPr>
          <p:cNvPr id="9" name="Text Box 41"/>
          <p:cNvSpPr txBox="1">
            <a:spLocks noChangeArrowheads="1"/>
          </p:cNvSpPr>
          <p:nvPr/>
        </p:nvSpPr>
        <p:spPr bwMode="auto">
          <a:xfrm>
            <a:off x="1371261" y="3438240"/>
            <a:ext cx="168342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dirty="0">
                <a:latin typeface="Century Gothic" panose="020B0502020202020204" pitchFamily="34" charset="0"/>
              </a:rPr>
              <a:t>Known Water Area</a:t>
            </a:r>
          </a:p>
        </p:txBody>
      </p:sp>
      <p:sp>
        <p:nvSpPr>
          <p:cNvPr id="10" name="Text Box 42"/>
          <p:cNvSpPr txBox="1">
            <a:spLocks noChangeArrowheads="1"/>
          </p:cNvSpPr>
          <p:nvPr/>
        </p:nvSpPr>
        <p:spPr bwMode="auto">
          <a:xfrm>
            <a:off x="1481497" y="4631418"/>
            <a:ext cx="210923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dirty="0">
                <a:latin typeface="Century Gothic" panose="020B0502020202020204" pitchFamily="34" charset="0"/>
              </a:rPr>
              <a:t>Known Deciduous Area</a:t>
            </a:r>
          </a:p>
        </p:txBody>
      </p:sp>
      <p:cxnSp>
        <p:nvCxnSpPr>
          <p:cNvPr id="11" name="Straight Arrow Connector 10"/>
          <p:cNvCxnSpPr>
            <a:stCxn id="8" idx="3"/>
            <a:endCxn id="36" idx="2"/>
          </p:cNvCxnSpPr>
          <p:nvPr/>
        </p:nvCxnSpPr>
        <p:spPr>
          <a:xfrm>
            <a:off x="3339544" y="2613744"/>
            <a:ext cx="2311127" cy="6487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9" idx="3"/>
            <a:endCxn id="35" idx="2"/>
          </p:cNvCxnSpPr>
          <p:nvPr/>
        </p:nvCxnSpPr>
        <p:spPr>
          <a:xfrm>
            <a:off x="3054682" y="3761406"/>
            <a:ext cx="1884033" cy="1271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3"/>
            <a:endCxn id="37" idx="2"/>
          </p:cNvCxnSpPr>
          <p:nvPr/>
        </p:nvCxnSpPr>
        <p:spPr>
          <a:xfrm flipV="1">
            <a:off x="3590734" y="4321453"/>
            <a:ext cx="2935541" cy="63313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 Box 39"/>
          <p:cNvSpPr txBox="1">
            <a:spLocks noChangeArrowheads="1"/>
          </p:cNvSpPr>
          <p:nvPr/>
        </p:nvSpPr>
        <p:spPr bwMode="auto">
          <a:xfrm>
            <a:off x="7794851" y="1933226"/>
            <a:ext cx="1964172"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800" b="1" u="sng" dirty="0">
                <a:latin typeface="Century Gothic" panose="020B0502020202020204" pitchFamily="34" charset="0"/>
              </a:rPr>
              <a:t>Mean</a:t>
            </a:r>
            <a:r>
              <a:rPr lang="en-US" sz="1800" b="1" dirty="0">
                <a:latin typeface="Century Gothic" panose="020B0502020202020204" pitchFamily="34" charset="0"/>
              </a:rPr>
              <a:t> Spectral Signatures</a:t>
            </a:r>
            <a:endParaRPr lang="en-US" sz="1800" b="1" u="sng" dirty="0">
              <a:latin typeface="Century Gothic" panose="020B0502020202020204" pitchFamily="34" charset="0"/>
            </a:endParaRPr>
          </a:p>
        </p:txBody>
      </p:sp>
      <p:grpSp>
        <p:nvGrpSpPr>
          <p:cNvPr id="15" name="Group 14"/>
          <p:cNvGrpSpPr/>
          <p:nvPr/>
        </p:nvGrpSpPr>
        <p:grpSpPr>
          <a:xfrm>
            <a:off x="9788850" y="4233035"/>
            <a:ext cx="1599173" cy="1679824"/>
            <a:chOff x="7503314" y="3334425"/>
            <a:chExt cx="1199692" cy="1260196"/>
          </a:xfrm>
        </p:grpSpPr>
        <p:sp>
          <p:nvSpPr>
            <p:cNvPr id="27" name="Freeform 51"/>
            <p:cNvSpPr>
              <a:spLocks/>
            </p:cNvSpPr>
            <p:nvPr/>
          </p:nvSpPr>
          <p:spPr bwMode="auto">
            <a:xfrm>
              <a:off x="7564268" y="3683186"/>
              <a:ext cx="138584" cy="438599"/>
            </a:xfrm>
            <a:custGeom>
              <a:avLst/>
              <a:gdLst>
                <a:gd name="T0" fmla="*/ 0 w 798"/>
                <a:gd name="T1" fmla="*/ 626 h 637"/>
                <a:gd name="T2" fmla="*/ 42 w 798"/>
                <a:gd name="T3" fmla="*/ 512 h 637"/>
                <a:gd name="T4" fmla="*/ 78 w 798"/>
                <a:gd name="T5" fmla="*/ 458 h 637"/>
                <a:gd name="T6" fmla="*/ 138 w 798"/>
                <a:gd name="T7" fmla="*/ 434 h 637"/>
                <a:gd name="T8" fmla="*/ 168 w 798"/>
                <a:gd name="T9" fmla="*/ 476 h 637"/>
                <a:gd name="T10" fmla="*/ 174 w 798"/>
                <a:gd name="T11" fmla="*/ 524 h 637"/>
                <a:gd name="T12" fmla="*/ 198 w 798"/>
                <a:gd name="T13" fmla="*/ 572 h 637"/>
                <a:gd name="T14" fmla="*/ 246 w 798"/>
                <a:gd name="T15" fmla="*/ 584 h 637"/>
                <a:gd name="T16" fmla="*/ 270 w 798"/>
                <a:gd name="T17" fmla="*/ 554 h 637"/>
                <a:gd name="T18" fmla="*/ 402 w 798"/>
                <a:gd name="T19" fmla="*/ 86 h 637"/>
                <a:gd name="T20" fmla="*/ 444 w 798"/>
                <a:gd name="T21" fmla="*/ 38 h 637"/>
                <a:gd name="T22" fmla="*/ 468 w 798"/>
                <a:gd name="T23" fmla="*/ 38 h 637"/>
                <a:gd name="T24" fmla="*/ 498 w 798"/>
                <a:gd name="T25" fmla="*/ 74 h 637"/>
                <a:gd name="T26" fmla="*/ 516 w 798"/>
                <a:gd name="T27" fmla="*/ 140 h 637"/>
                <a:gd name="T28" fmla="*/ 522 w 798"/>
                <a:gd name="T29" fmla="*/ 236 h 637"/>
                <a:gd name="T30" fmla="*/ 558 w 798"/>
                <a:gd name="T31" fmla="*/ 308 h 637"/>
                <a:gd name="T32" fmla="*/ 588 w 798"/>
                <a:gd name="T33" fmla="*/ 344 h 637"/>
                <a:gd name="T34" fmla="*/ 648 w 798"/>
                <a:gd name="T35" fmla="*/ 302 h 637"/>
                <a:gd name="T36" fmla="*/ 678 w 798"/>
                <a:gd name="T37" fmla="*/ 248 h 637"/>
                <a:gd name="T38" fmla="*/ 720 w 798"/>
                <a:gd name="T39" fmla="*/ 230 h 637"/>
                <a:gd name="T40" fmla="*/ 768 w 798"/>
                <a:gd name="T41" fmla="*/ 290 h 637"/>
                <a:gd name="T42" fmla="*/ 798 w 798"/>
                <a:gd name="T43" fmla="*/ 326 h 6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98"/>
                <a:gd name="T67" fmla="*/ 0 h 637"/>
                <a:gd name="T68" fmla="*/ 798 w 798"/>
                <a:gd name="T69" fmla="*/ 637 h 6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98" h="637">
                  <a:moveTo>
                    <a:pt x="0" y="626"/>
                  </a:moveTo>
                  <a:cubicBezTo>
                    <a:pt x="14" y="583"/>
                    <a:pt x="29" y="540"/>
                    <a:pt x="42" y="512"/>
                  </a:cubicBezTo>
                  <a:cubicBezTo>
                    <a:pt x="55" y="484"/>
                    <a:pt x="62" y="471"/>
                    <a:pt x="78" y="458"/>
                  </a:cubicBezTo>
                  <a:cubicBezTo>
                    <a:pt x="94" y="445"/>
                    <a:pt x="123" y="431"/>
                    <a:pt x="138" y="434"/>
                  </a:cubicBezTo>
                  <a:cubicBezTo>
                    <a:pt x="153" y="437"/>
                    <a:pt x="162" y="461"/>
                    <a:pt x="168" y="476"/>
                  </a:cubicBezTo>
                  <a:cubicBezTo>
                    <a:pt x="174" y="491"/>
                    <a:pt x="169" y="508"/>
                    <a:pt x="174" y="524"/>
                  </a:cubicBezTo>
                  <a:cubicBezTo>
                    <a:pt x="179" y="540"/>
                    <a:pt x="186" y="562"/>
                    <a:pt x="198" y="572"/>
                  </a:cubicBezTo>
                  <a:cubicBezTo>
                    <a:pt x="210" y="582"/>
                    <a:pt x="234" y="587"/>
                    <a:pt x="246" y="584"/>
                  </a:cubicBezTo>
                  <a:cubicBezTo>
                    <a:pt x="258" y="581"/>
                    <a:pt x="244" y="637"/>
                    <a:pt x="270" y="554"/>
                  </a:cubicBezTo>
                  <a:cubicBezTo>
                    <a:pt x="296" y="471"/>
                    <a:pt x="373" y="172"/>
                    <a:pt x="402" y="86"/>
                  </a:cubicBezTo>
                  <a:cubicBezTo>
                    <a:pt x="431" y="0"/>
                    <a:pt x="433" y="46"/>
                    <a:pt x="444" y="38"/>
                  </a:cubicBezTo>
                  <a:cubicBezTo>
                    <a:pt x="455" y="30"/>
                    <a:pt x="459" y="32"/>
                    <a:pt x="468" y="38"/>
                  </a:cubicBezTo>
                  <a:cubicBezTo>
                    <a:pt x="477" y="44"/>
                    <a:pt x="490" y="57"/>
                    <a:pt x="498" y="74"/>
                  </a:cubicBezTo>
                  <a:cubicBezTo>
                    <a:pt x="506" y="91"/>
                    <a:pt x="512" y="113"/>
                    <a:pt x="516" y="140"/>
                  </a:cubicBezTo>
                  <a:cubicBezTo>
                    <a:pt x="520" y="167"/>
                    <a:pt x="515" y="208"/>
                    <a:pt x="522" y="236"/>
                  </a:cubicBezTo>
                  <a:cubicBezTo>
                    <a:pt x="529" y="264"/>
                    <a:pt x="547" y="290"/>
                    <a:pt x="558" y="308"/>
                  </a:cubicBezTo>
                  <a:cubicBezTo>
                    <a:pt x="569" y="326"/>
                    <a:pt x="573" y="345"/>
                    <a:pt x="588" y="344"/>
                  </a:cubicBezTo>
                  <a:cubicBezTo>
                    <a:pt x="603" y="343"/>
                    <a:pt x="633" y="318"/>
                    <a:pt x="648" y="302"/>
                  </a:cubicBezTo>
                  <a:cubicBezTo>
                    <a:pt x="663" y="286"/>
                    <a:pt x="666" y="260"/>
                    <a:pt x="678" y="248"/>
                  </a:cubicBezTo>
                  <a:cubicBezTo>
                    <a:pt x="690" y="236"/>
                    <a:pt x="705" y="223"/>
                    <a:pt x="720" y="230"/>
                  </a:cubicBezTo>
                  <a:cubicBezTo>
                    <a:pt x="735" y="237"/>
                    <a:pt x="755" y="274"/>
                    <a:pt x="768" y="290"/>
                  </a:cubicBezTo>
                  <a:cubicBezTo>
                    <a:pt x="781" y="306"/>
                    <a:pt x="791" y="316"/>
                    <a:pt x="798" y="326"/>
                  </a:cubicBezTo>
                </a:path>
              </a:pathLst>
            </a:custGeom>
            <a:noFill/>
            <a:ln w="28575" cap="flat" cmpd="sng">
              <a:solidFill>
                <a:schemeClr val="tx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8" name="Text Box 52"/>
            <p:cNvSpPr txBox="1">
              <a:spLocks noChangeArrowheads="1"/>
            </p:cNvSpPr>
            <p:nvPr/>
          </p:nvSpPr>
          <p:spPr bwMode="auto">
            <a:xfrm>
              <a:off x="7625045" y="3334425"/>
              <a:ext cx="1077961"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square"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Deciduous</a:t>
              </a:r>
            </a:p>
          </p:txBody>
        </p:sp>
        <p:sp>
          <p:nvSpPr>
            <p:cNvPr id="29" name="Rectangle 28"/>
            <p:cNvSpPr/>
            <p:nvPr/>
          </p:nvSpPr>
          <p:spPr>
            <a:xfrm>
              <a:off x="7503314" y="3618387"/>
              <a:ext cx="1199692" cy="97623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6" name="Group 15"/>
          <p:cNvGrpSpPr/>
          <p:nvPr/>
        </p:nvGrpSpPr>
        <p:grpSpPr>
          <a:xfrm>
            <a:off x="7977352" y="3281494"/>
            <a:ext cx="1599173" cy="1261571"/>
            <a:chOff x="7487107" y="2481876"/>
            <a:chExt cx="1199692" cy="946425"/>
          </a:xfrm>
        </p:grpSpPr>
        <p:sp>
          <p:nvSpPr>
            <p:cNvPr id="24" name="Freeform 55"/>
            <p:cNvSpPr>
              <a:spLocks/>
            </p:cNvSpPr>
            <p:nvPr/>
          </p:nvSpPr>
          <p:spPr bwMode="auto">
            <a:xfrm>
              <a:off x="7560217" y="2901410"/>
              <a:ext cx="138584" cy="438600"/>
            </a:xfrm>
            <a:custGeom>
              <a:avLst/>
              <a:gdLst>
                <a:gd name="T0" fmla="*/ 0 w 780"/>
                <a:gd name="T1" fmla="*/ 0 h 297"/>
                <a:gd name="T2" fmla="*/ 42 w 780"/>
                <a:gd name="T3" fmla="*/ 78 h 297"/>
                <a:gd name="T4" fmla="*/ 66 w 780"/>
                <a:gd name="T5" fmla="*/ 126 h 297"/>
                <a:gd name="T6" fmla="*/ 108 w 780"/>
                <a:gd name="T7" fmla="*/ 168 h 297"/>
                <a:gd name="T8" fmla="*/ 186 w 780"/>
                <a:gd name="T9" fmla="*/ 204 h 297"/>
                <a:gd name="T10" fmla="*/ 228 w 780"/>
                <a:gd name="T11" fmla="*/ 222 h 297"/>
                <a:gd name="T12" fmla="*/ 264 w 780"/>
                <a:gd name="T13" fmla="*/ 228 h 297"/>
                <a:gd name="T14" fmla="*/ 312 w 780"/>
                <a:gd name="T15" fmla="*/ 234 h 297"/>
                <a:gd name="T16" fmla="*/ 426 w 780"/>
                <a:gd name="T17" fmla="*/ 264 h 297"/>
                <a:gd name="T18" fmla="*/ 498 w 780"/>
                <a:gd name="T19" fmla="*/ 276 h 297"/>
                <a:gd name="T20" fmla="*/ 576 w 780"/>
                <a:gd name="T21" fmla="*/ 294 h 297"/>
                <a:gd name="T22" fmla="*/ 630 w 780"/>
                <a:gd name="T23" fmla="*/ 294 h 297"/>
                <a:gd name="T24" fmla="*/ 690 w 780"/>
                <a:gd name="T25" fmla="*/ 294 h 297"/>
                <a:gd name="T26" fmla="*/ 732 w 780"/>
                <a:gd name="T27" fmla="*/ 294 h 297"/>
                <a:gd name="T28" fmla="*/ 780 w 780"/>
                <a:gd name="T29" fmla="*/ 294 h 2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0"/>
                <a:gd name="T46" fmla="*/ 0 h 297"/>
                <a:gd name="T47" fmla="*/ 780 w 780"/>
                <a:gd name="T48" fmla="*/ 297 h 2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0" h="297">
                  <a:moveTo>
                    <a:pt x="0" y="0"/>
                  </a:moveTo>
                  <a:cubicBezTo>
                    <a:pt x="15" y="28"/>
                    <a:pt x="31" y="57"/>
                    <a:pt x="42" y="78"/>
                  </a:cubicBezTo>
                  <a:cubicBezTo>
                    <a:pt x="53" y="99"/>
                    <a:pt x="55" y="111"/>
                    <a:pt x="66" y="126"/>
                  </a:cubicBezTo>
                  <a:cubicBezTo>
                    <a:pt x="77" y="141"/>
                    <a:pt x="88" y="155"/>
                    <a:pt x="108" y="168"/>
                  </a:cubicBezTo>
                  <a:cubicBezTo>
                    <a:pt x="128" y="181"/>
                    <a:pt x="166" y="195"/>
                    <a:pt x="186" y="204"/>
                  </a:cubicBezTo>
                  <a:cubicBezTo>
                    <a:pt x="206" y="213"/>
                    <a:pt x="215" y="218"/>
                    <a:pt x="228" y="222"/>
                  </a:cubicBezTo>
                  <a:cubicBezTo>
                    <a:pt x="241" y="226"/>
                    <a:pt x="250" y="226"/>
                    <a:pt x="264" y="228"/>
                  </a:cubicBezTo>
                  <a:cubicBezTo>
                    <a:pt x="278" y="230"/>
                    <a:pt x="285" y="228"/>
                    <a:pt x="312" y="234"/>
                  </a:cubicBezTo>
                  <a:cubicBezTo>
                    <a:pt x="339" y="240"/>
                    <a:pt x="395" y="257"/>
                    <a:pt x="426" y="264"/>
                  </a:cubicBezTo>
                  <a:cubicBezTo>
                    <a:pt x="457" y="271"/>
                    <a:pt x="473" y="271"/>
                    <a:pt x="498" y="276"/>
                  </a:cubicBezTo>
                  <a:cubicBezTo>
                    <a:pt x="523" y="281"/>
                    <a:pt x="554" y="291"/>
                    <a:pt x="576" y="294"/>
                  </a:cubicBezTo>
                  <a:cubicBezTo>
                    <a:pt x="598" y="297"/>
                    <a:pt x="611" y="294"/>
                    <a:pt x="630" y="294"/>
                  </a:cubicBezTo>
                  <a:cubicBezTo>
                    <a:pt x="649" y="294"/>
                    <a:pt x="673" y="294"/>
                    <a:pt x="690" y="294"/>
                  </a:cubicBezTo>
                  <a:cubicBezTo>
                    <a:pt x="707" y="294"/>
                    <a:pt x="717" y="294"/>
                    <a:pt x="732" y="294"/>
                  </a:cubicBezTo>
                  <a:cubicBezTo>
                    <a:pt x="747" y="294"/>
                    <a:pt x="771" y="294"/>
                    <a:pt x="780" y="294"/>
                  </a:cubicBezTo>
                </a:path>
              </a:pathLst>
            </a:custGeom>
            <a:noFill/>
            <a:ln w="28575" cap="flat" cmpd="sng">
              <a:solidFill>
                <a:srgbClr val="66CCFF"/>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5" name="Text Box 56"/>
            <p:cNvSpPr txBox="1">
              <a:spLocks noChangeArrowheads="1"/>
            </p:cNvSpPr>
            <p:nvPr/>
          </p:nvSpPr>
          <p:spPr bwMode="auto">
            <a:xfrm>
              <a:off x="7653408" y="2481876"/>
              <a:ext cx="86709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Water</a:t>
              </a:r>
            </a:p>
          </p:txBody>
        </p:sp>
        <p:sp>
          <p:nvSpPr>
            <p:cNvPr id="26" name="Rectangle 25"/>
            <p:cNvSpPr/>
            <p:nvPr/>
          </p:nvSpPr>
          <p:spPr>
            <a:xfrm>
              <a:off x="7487107" y="2757733"/>
              <a:ext cx="1199692" cy="6705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49" name="Group 48"/>
          <p:cNvGrpSpPr/>
          <p:nvPr/>
        </p:nvGrpSpPr>
        <p:grpSpPr>
          <a:xfrm>
            <a:off x="9910919" y="2096824"/>
            <a:ext cx="1599172" cy="1450149"/>
            <a:chOff x="9016132" y="2512278"/>
            <a:chExt cx="1599172" cy="1450149"/>
          </a:xfrm>
        </p:grpSpPr>
        <p:sp>
          <p:nvSpPr>
            <p:cNvPr id="22" name="Text Box 48"/>
            <p:cNvSpPr txBox="1">
              <a:spLocks noChangeArrowheads="1"/>
            </p:cNvSpPr>
            <p:nvPr/>
          </p:nvSpPr>
          <p:spPr bwMode="auto">
            <a:xfrm>
              <a:off x="9237809" y="2512278"/>
              <a:ext cx="115581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Conifer</a:t>
              </a:r>
            </a:p>
          </p:txBody>
        </p:sp>
        <p:grpSp>
          <p:nvGrpSpPr>
            <p:cNvPr id="48" name="Group 47"/>
            <p:cNvGrpSpPr/>
            <p:nvPr/>
          </p:nvGrpSpPr>
          <p:grpSpPr>
            <a:xfrm>
              <a:off x="9016132" y="2871416"/>
              <a:ext cx="1599172" cy="1091011"/>
              <a:chOff x="9028499" y="2871416"/>
              <a:chExt cx="1599172" cy="1091011"/>
            </a:xfrm>
          </p:grpSpPr>
          <p:sp>
            <p:nvSpPr>
              <p:cNvPr id="21" name="Freeform 47"/>
              <p:cNvSpPr>
                <a:spLocks/>
              </p:cNvSpPr>
              <p:nvPr/>
            </p:nvSpPr>
            <p:spPr bwMode="auto">
              <a:xfrm>
                <a:off x="9104344" y="2923992"/>
                <a:ext cx="184731" cy="584646"/>
              </a:xfrm>
              <a:custGeom>
                <a:avLst/>
                <a:gdLst>
                  <a:gd name="T0" fmla="*/ 0 w 804"/>
                  <a:gd name="T1" fmla="*/ 496 h 515"/>
                  <a:gd name="T2" fmla="*/ 78 w 804"/>
                  <a:gd name="T3" fmla="*/ 346 h 515"/>
                  <a:gd name="T4" fmla="*/ 126 w 804"/>
                  <a:gd name="T5" fmla="*/ 334 h 515"/>
                  <a:gd name="T6" fmla="*/ 174 w 804"/>
                  <a:gd name="T7" fmla="*/ 340 h 515"/>
                  <a:gd name="T8" fmla="*/ 192 w 804"/>
                  <a:gd name="T9" fmla="*/ 418 h 515"/>
                  <a:gd name="T10" fmla="*/ 210 w 804"/>
                  <a:gd name="T11" fmla="*/ 466 h 515"/>
                  <a:gd name="T12" fmla="*/ 294 w 804"/>
                  <a:gd name="T13" fmla="*/ 448 h 515"/>
                  <a:gd name="T14" fmla="*/ 444 w 804"/>
                  <a:gd name="T15" fmla="*/ 64 h 515"/>
                  <a:gd name="T16" fmla="*/ 492 w 804"/>
                  <a:gd name="T17" fmla="*/ 64 h 515"/>
                  <a:gd name="T18" fmla="*/ 528 w 804"/>
                  <a:gd name="T19" fmla="*/ 106 h 515"/>
                  <a:gd name="T20" fmla="*/ 552 w 804"/>
                  <a:gd name="T21" fmla="*/ 190 h 515"/>
                  <a:gd name="T22" fmla="*/ 594 w 804"/>
                  <a:gd name="T23" fmla="*/ 262 h 515"/>
                  <a:gd name="T24" fmla="*/ 660 w 804"/>
                  <a:gd name="T25" fmla="*/ 238 h 515"/>
                  <a:gd name="T26" fmla="*/ 696 w 804"/>
                  <a:gd name="T27" fmla="*/ 220 h 515"/>
                  <a:gd name="T28" fmla="*/ 774 w 804"/>
                  <a:gd name="T29" fmla="*/ 238 h 515"/>
                  <a:gd name="T30" fmla="*/ 804 w 804"/>
                  <a:gd name="T31" fmla="*/ 280 h 5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4"/>
                  <a:gd name="T49" fmla="*/ 0 h 515"/>
                  <a:gd name="T50" fmla="*/ 804 w 804"/>
                  <a:gd name="T51" fmla="*/ 515 h 5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4" h="515">
                    <a:moveTo>
                      <a:pt x="0" y="496"/>
                    </a:moveTo>
                    <a:cubicBezTo>
                      <a:pt x="28" y="434"/>
                      <a:pt x="57" y="373"/>
                      <a:pt x="78" y="346"/>
                    </a:cubicBezTo>
                    <a:cubicBezTo>
                      <a:pt x="99" y="319"/>
                      <a:pt x="110" y="335"/>
                      <a:pt x="126" y="334"/>
                    </a:cubicBezTo>
                    <a:cubicBezTo>
                      <a:pt x="142" y="333"/>
                      <a:pt x="163" y="326"/>
                      <a:pt x="174" y="340"/>
                    </a:cubicBezTo>
                    <a:cubicBezTo>
                      <a:pt x="185" y="354"/>
                      <a:pt x="186" y="397"/>
                      <a:pt x="192" y="418"/>
                    </a:cubicBezTo>
                    <a:cubicBezTo>
                      <a:pt x="198" y="439"/>
                      <a:pt x="193" y="461"/>
                      <a:pt x="210" y="466"/>
                    </a:cubicBezTo>
                    <a:cubicBezTo>
                      <a:pt x="227" y="471"/>
                      <a:pt x="255" y="515"/>
                      <a:pt x="294" y="448"/>
                    </a:cubicBezTo>
                    <a:cubicBezTo>
                      <a:pt x="333" y="381"/>
                      <a:pt x="411" y="128"/>
                      <a:pt x="444" y="64"/>
                    </a:cubicBezTo>
                    <a:cubicBezTo>
                      <a:pt x="477" y="0"/>
                      <a:pt x="478" y="57"/>
                      <a:pt x="492" y="64"/>
                    </a:cubicBezTo>
                    <a:cubicBezTo>
                      <a:pt x="506" y="71"/>
                      <a:pt x="518" y="85"/>
                      <a:pt x="528" y="106"/>
                    </a:cubicBezTo>
                    <a:cubicBezTo>
                      <a:pt x="538" y="127"/>
                      <a:pt x="541" y="164"/>
                      <a:pt x="552" y="190"/>
                    </a:cubicBezTo>
                    <a:cubicBezTo>
                      <a:pt x="563" y="216"/>
                      <a:pt x="576" y="254"/>
                      <a:pt x="594" y="262"/>
                    </a:cubicBezTo>
                    <a:cubicBezTo>
                      <a:pt x="612" y="270"/>
                      <a:pt x="643" y="245"/>
                      <a:pt x="660" y="238"/>
                    </a:cubicBezTo>
                    <a:cubicBezTo>
                      <a:pt x="677" y="231"/>
                      <a:pt x="677" y="220"/>
                      <a:pt x="696" y="220"/>
                    </a:cubicBezTo>
                    <a:cubicBezTo>
                      <a:pt x="715" y="220"/>
                      <a:pt x="756" y="228"/>
                      <a:pt x="774" y="238"/>
                    </a:cubicBezTo>
                    <a:cubicBezTo>
                      <a:pt x="792" y="248"/>
                      <a:pt x="799" y="273"/>
                      <a:pt x="804" y="280"/>
                    </a:cubicBezTo>
                  </a:path>
                </a:pathLst>
              </a:custGeom>
              <a:noFill/>
              <a:ln w="28575" cap="flat" cmpd="sng">
                <a:solidFill>
                  <a:srgbClr val="008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23" name="Rectangle 22"/>
              <p:cNvSpPr/>
              <p:nvPr/>
            </p:nvSpPr>
            <p:spPr>
              <a:xfrm>
                <a:off x="9028499" y="2871416"/>
                <a:ext cx="1599172" cy="109101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cxnSp>
        <p:nvCxnSpPr>
          <p:cNvPr id="18" name="Straight Arrow Connector 17"/>
          <p:cNvCxnSpPr>
            <a:stCxn id="36" idx="6"/>
            <a:endCxn id="23" idx="1"/>
          </p:cNvCxnSpPr>
          <p:nvPr/>
        </p:nvCxnSpPr>
        <p:spPr>
          <a:xfrm flipV="1">
            <a:off x="6684453" y="3001468"/>
            <a:ext cx="3226467" cy="2610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35" idx="6"/>
            <a:endCxn id="26" idx="1"/>
          </p:cNvCxnSpPr>
          <p:nvPr/>
        </p:nvCxnSpPr>
        <p:spPr>
          <a:xfrm>
            <a:off x="5472243" y="3888593"/>
            <a:ext cx="2505108" cy="2075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37" idx="6"/>
            <a:endCxn id="29" idx="1"/>
          </p:cNvCxnSpPr>
          <p:nvPr/>
        </p:nvCxnSpPr>
        <p:spPr>
          <a:xfrm>
            <a:off x="7059803" y="4321454"/>
            <a:ext cx="2729046" cy="9407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6439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6" y="1275555"/>
            <a:ext cx="11224691" cy="766157"/>
          </a:xfrm>
        </p:spPr>
        <p:txBody>
          <a:bodyPr/>
          <a:lstStyle/>
          <a:p>
            <a:pPr marL="146278" indent="0">
              <a:buNone/>
            </a:pPr>
            <a:r>
              <a:rPr lang="en-US" dirty="0">
                <a:latin typeface="Century Gothic" panose="020B0502020202020204" pitchFamily="34" charset="0"/>
              </a:rPr>
              <a:t>The spectral signature of each pixel gets matched with the training signatures and the image is classified accordingly.</a:t>
            </a:r>
          </a:p>
        </p:txBody>
      </p:sp>
      <p:grpSp>
        <p:nvGrpSpPr>
          <p:cNvPr id="189" name="Group 188"/>
          <p:cNvGrpSpPr/>
          <p:nvPr/>
        </p:nvGrpSpPr>
        <p:grpSpPr>
          <a:xfrm>
            <a:off x="541262" y="2104671"/>
            <a:ext cx="2229480" cy="3111133"/>
            <a:chOff x="278418" y="2788637"/>
            <a:chExt cx="2229480" cy="3111133"/>
          </a:xfrm>
        </p:grpSpPr>
        <p:grpSp>
          <p:nvGrpSpPr>
            <p:cNvPr id="7" name="Group 3"/>
            <p:cNvGrpSpPr>
              <a:grpSpLocks/>
            </p:cNvGrpSpPr>
            <p:nvPr/>
          </p:nvGrpSpPr>
          <p:grpSpPr bwMode="auto">
            <a:xfrm>
              <a:off x="482067" y="3349737"/>
              <a:ext cx="1858380" cy="2550033"/>
              <a:chOff x="1371" y="1394"/>
              <a:chExt cx="1767" cy="2274"/>
            </a:xfrm>
          </p:grpSpPr>
          <p:sp>
            <p:nvSpPr>
              <p:cNvPr id="9" name="Rectangle 8"/>
              <p:cNvSpPr>
                <a:spLocks noChangeArrowheads="1"/>
              </p:cNvSpPr>
              <p:nvPr/>
            </p:nvSpPr>
            <p:spPr bwMode="auto">
              <a:xfrm>
                <a:off x="1377" y="1395"/>
                <a:ext cx="1761" cy="2268"/>
              </a:xfrm>
              <a:prstGeom prst="rect">
                <a:avLst/>
              </a:prstGeom>
              <a:solidFill>
                <a:srgbClr val="00B3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 name="Freeform 9"/>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 name="Freeform 10"/>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 name="Freeform 11"/>
              <p:cNvSpPr>
                <a:spLocks/>
              </p:cNvSpPr>
              <p:nvPr/>
            </p:nvSpPr>
            <p:spPr bwMode="auto">
              <a:xfrm>
                <a:off x="1377" y="2250"/>
                <a:ext cx="641" cy="1412"/>
              </a:xfrm>
              <a:custGeom>
                <a:avLst/>
                <a:gdLst>
                  <a:gd name="T0" fmla="*/ 0 w 641"/>
                  <a:gd name="T1" fmla="*/ 0 h 1412"/>
                  <a:gd name="T2" fmla="*/ 317 w 641"/>
                  <a:gd name="T3" fmla="*/ 0 h 1412"/>
                  <a:gd name="T4" fmla="*/ 317 w 641"/>
                  <a:gd name="T5" fmla="*/ 143 h 1412"/>
                  <a:gd name="T6" fmla="*/ 479 w 641"/>
                  <a:gd name="T7" fmla="*/ 143 h 1412"/>
                  <a:gd name="T8" fmla="*/ 479 w 641"/>
                  <a:gd name="T9" fmla="*/ 281 h 1412"/>
                  <a:gd name="T10" fmla="*/ 641 w 641"/>
                  <a:gd name="T11" fmla="*/ 281 h 1412"/>
                  <a:gd name="T12" fmla="*/ 641 w 641"/>
                  <a:gd name="T13" fmla="*/ 562 h 1412"/>
                  <a:gd name="T14" fmla="*/ 479 w 641"/>
                  <a:gd name="T15" fmla="*/ 562 h 1412"/>
                  <a:gd name="T16" fmla="*/ 479 w 641"/>
                  <a:gd name="T17" fmla="*/ 987 h 1412"/>
                  <a:gd name="T18" fmla="*/ 317 w 641"/>
                  <a:gd name="T19" fmla="*/ 987 h 1412"/>
                  <a:gd name="T20" fmla="*/ 317 w 641"/>
                  <a:gd name="T21" fmla="*/ 1131 h 1412"/>
                  <a:gd name="T22" fmla="*/ 161 w 641"/>
                  <a:gd name="T23" fmla="*/ 1131 h 1412"/>
                  <a:gd name="T24" fmla="*/ 161 w 641"/>
                  <a:gd name="T25" fmla="*/ 1412 h 1412"/>
                  <a:gd name="T26" fmla="*/ 0 w 641"/>
                  <a:gd name="T27" fmla="*/ 1412 h 1412"/>
                  <a:gd name="T28" fmla="*/ 0 w 641"/>
                  <a:gd name="T29" fmla="*/ 0 h 141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41"/>
                  <a:gd name="T46" fmla="*/ 0 h 1412"/>
                  <a:gd name="T47" fmla="*/ 641 w 641"/>
                  <a:gd name="T48" fmla="*/ 1412 h 141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41" h="1412">
                    <a:moveTo>
                      <a:pt x="0" y="0"/>
                    </a:moveTo>
                    <a:lnTo>
                      <a:pt x="317" y="0"/>
                    </a:lnTo>
                    <a:lnTo>
                      <a:pt x="317" y="143"/>
                    </a:lnTo>
                    <a:lnTo>
                      <a:pt x="479" y="143"/>
                    </a:lnTo>
                    <a:lnTo>
                      <a:pt x="479" y="281"/>
                    </a:lnTo>
                    <a:lnTo>
                      <a:pt x="641" y="281"/>
                    </a:lnTo>
                    <a:lnTo>
                      <a:pt x="641" y="562"/>
                    </a:lnTo>
                    <a:lnTo>
                      <a:pt x="479" y="562"/>
                    </a:lnTo>
                    <a:lnTo>
                      <a:pt x="479" y="987"/>
                    </a:lnTo>
                    <a:lnTo>
                      <a:pt x="317" y="987"/>
                    </a:lnTo>
                    <a:lnTo>
                      <a:pt x="317" y="1131"/>
                    </a:lnTo>
                    <a:lnTo>
                      <a:pt x="161" y="1131"/>
                    </a:lnTo>
                    <a:lnTo>
                      <a:pt x="161" y="1412"/>
                    </a:lnTo>
                    <a:lnTo>
                      <a:pt x="0" y="1412"/>
                    </a:lnTo>
                    <a:lnTo>
                      <a:pt x="0" y="0"/>
                    </a:lnTo>
                    <a:close/>
                  </a:path>
                </a:pathLst>
              </a:custGeom>
              <a:solidFill>
                <a:srgbClr val="1A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 name="Freeform 12"/>
              <p:cNvSpPr>
                <a:spLocks/>
              </p:cNvSpPr>
              <p:nvPr/>
            </p:nvSpPr>
            <p:spPr bwMode="auto">
              <a:xfrm>
                <a:off x="1694" y="1400"/>
                <a:ext cx="1120" cy="568"/>
              </a:xfrm>
              <a:custGeom>
                <a:avLst/>
                <a:gdLst>
                  <a:gd name="T0" fmla="*/ 162 w 1120"/>
                  <a:gd name="T1" fmla="*/ 0 h 568"/>
                  <a:gd name="T2" fmla="*/ 162 w 1120"/>
                  <a:gd name="T3" fmla="*/ 287 h 568"/>
                  <a:gd name="T4" fmla="*/ 0 w 1120"/>
                  <a:gd name="T5" fmla="*/ 287 h 568"/>
                  <a:gd name="T6" fmla="*/ 0 w 1120"/>
                  <a:gd name="T7" fmla="*/ 425 h 568"/>
                  <a:gd name="T8" fmla="*/ 324 w 1120"/>
                  <a:gd name="T9" fmla="*/ 425 h 568"/>
                  <a:gd name="T10" fmla="*/ 324 w 1120"/>
                  <a:gd name="T11" fmla="*/ 568 h 568"/>
                  <a:gd name="T12" fmla="*/ 641 w 1120"/>
                  <a:gd name="T13" fmla="*/ 568 h 568"/>
                  <a:gd name="T14" fmla="*/ 641 w 1120"/>
                  <a:gd name="T15" fmla="*/ 287 h 568"/>
                  <a:gd name="T16" fmla="*/ 797 w 1120"/>
                  <a:gd name="T17" fmla="*/ 287 h 568"/>
                  <a:gd name="T18" fmla="*/ 797 w 1120"/>
                  <a:gd name="T19" fmla="*/ 425 h 568"/>
                  <a:gd name="T20" fmla="*/ 1120 w 1120"/>
                  <a:gd name="T21" fmla="*/ 425 h 568"/>
                  <a:gd name="T22" fmla="*/ 1120 w 1120"/>
                  <a:gd name="T23" fmla="*/ 143 h 568"/>
                  <a:gd name="T24" fmla="*/ 958 w 1120"/>
                  <a:gd name="T25" fmla="*/ 143 h 568"/>
                  <a:gd name="T26" fmla="*/ 958 w 1120"/>
                  <a:gd name="T27" fmla="*/ 0 h 568"/>
                  <a:gd name="T28" fmla="*/ 162 w 1120"/>
                  <a:gd name="T29" fmla="*/ 0 h 5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0"/>
                  <a:gd name="T46" fmla="*/ 0 h 568"/>
                  <a:gd name="T47" fmla="*/ 1120 w 1120"/>
                  <a:gd name="T48" fmla="*/ 568 h 56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0" h="568">
                    <a:moveTo>
                      <a:pt x="162" y="0"/>
                    </a:moveTo>
                    <a:lnTo>
                      <a:pt x="162" y="287"/>
                    </a:lnTo>
                    <a:lnTo>
                      <a:pt x="0" y="287"/>
                    </a:lnTo>
                    <a:lnTo>
                      <a:pt x="0" y="425"/>
                    </a:lnTo>
                    <a:lnTo>
                      <a:pt x="324" y="425"/>
                    </a:lnTo>
                    <a:lnTo>
                      <a:pt x="324" y="568"/>
                    </a:lnTo>
                    <a:lnTo>
                      <a:pt x="641" y="568"/>
                    </a:lnTo>
                    <a:lnTo>
                      <a:pt x="641" y="287"/>
                    </a:lnTo>
                    <a:lnTo>
                      <a:pt x="797" y="287"/>
                    </a:lnTo>
                    <a:lnTo>
                      <a:pt x="797" y="425"/>
                    </a:lnTo>
                    <a:lnTo>
                      <a:pt x="1120" y="425"/>
                    </a:lnTo>
                    <a:lnTo>
                      <a:pt x="1120" y="143"/>
                    </a:lnTo>
                    <a:lnTo>
                      <a:pt x="958" y="143"/>
                    </a:lnTo>
                    <a:lnTo>
                      <a:pt x="958" y="0"/>
                    </a:lnTo>
                    <a:lnTo>
                      <a:pt x="162"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 name="Freeform 13"/>
              <p:cNvSpPr>
                <a:spLocks/>
              </p:cNvSpPr>
              <p:nvPr/>
            </p:nvSpPr>
            <p:spPr bwMode="auto">
              <a:xfrm>
                <a:off x="2018" y="2531"/>
                <a:ext cx="1114" cy="1131"/>
              </a:xfrm>
              <a:custGeom>
                <a:avLst/>
                <a:gdLst>
                  <a:gd name="T0" fmla="*/ 1114 w 1114"/>
                  <a:gd name="T1" fmla="*/ 144 h 1131"/>
                  <a:gd name="T2" fmla="*/ 952 w 1114"/>
                  <a:gd name="T3" fmla="*/ 144 h 1131"/>
                  <a:gd name="T4" fmla="*/ 952 w 1114"/>
                  <a:gd name="T5" fmla="*/ 0 h 1131"/>
                  <a:gd name="T6" fmla="*/ 634 w 1114"/>
                  <a:gd name="T7" fmla="*/ 0 h 1131"/>
                  <a:gd name="T8" fmla="*/ 634 w 1114"/>
                  <a:gd name="T9" fmla="*/ 144 h 1131"/>
                  <a:gd name="T10" fmla="*/ 473 w 1114"/>
                  <a:gd name="T11" fmla="*/ 144 h 1131"/>
                  <a:gd name="T12" fmla="*/ 473 w 1114"/>
                  <a:gd name="T13" fmla="*/ 281 h 1131"/>
                  <a:gd name="T14" fmla="*/ 317 w 1114"/>
                  <a:gd name="T15" fmla="*/ 281 h 1131"/>
                  <a:gd name="T16" fmla="*/ 317 w 1114"/>
                  <a:gd name="T17" fmla="*/ 425 h 1131"/>
                  <a:gd name="T18" fmla="*/ 634 w 1114"/>
                  <a:gd name="T19" fmla="*/ 425 h 1131"/>
                  <a:gd name="T20" fmla="*/ 634 w 1114"/>
                  <a:gd name="T21" fmla="*/ 569 h 1131"/>
                  <a:gd name="T22" fmla="*/ 473 w 1114"/>
                  <a:gd name="T23" fmla="*/ 569 h 1131"/>
                  <a:gd name="T24" fmla="*/ 473 w 1114"/>
                  <a:gd name="T25" fmla="*/ 706 h 1131"/>
                  <a:gd name="T26" fmla="*/ 317 w 1114"/>
                  <a:gd name="T27" fmla="*/ 706 h 1131"/>
                  <a:gd name="T28" fmla="*/ 317 w 1114"/>
                  <a:gd name="T29" fmla="*/ 850 h 1131"/>
                  <a:gd name="T30" fmla="*/ 0 w 1114"/>
                  <a:gd name="T31" fmla="*/ 850 h 1131"/>
                  <a:gd name="T32" fmla="*/ 0 w 1114"/>
                  <a:gd name="T33" fmla="*/ 994 h 1131"/>
                  <a:gd name="T34" fmla="*/ 473 w 1114"/>
                  <a:gd name="T35" fmla="*/ 994 h 1131"/>
                  <a:gd name="T36" fmla="*/ 473 w 1114"/>
                  <a:gd name="T37" fmla="*/ 1131 h 1131"/>
                  <a:gd name="T38" fmla="*/ 796 w 1114"/>
                  <a:gd name="T39" fmla="*/ 1131 h 1131"/>
                  <a:gd name="T40" fmla="*/ 796 w 1114"/>
                  <a:gd name="T41" fmla="*/ 994 h 1131"/>
                  <a:gd name="T42" fmla="*/ 952 w 1114"/>
                  <a:gd name="T43" fmla="*/ 994 h 1131"/>
                  <a:gd name="T44" fmla="*/ 952 w 1114"/>
                  <a:gd name="T45" fmla="*/ 850 h 1131"/>
                  <a:gd name="T46" fmla="*/ 796 w 1114"/>
                  <a:gd name="T47" fmla="*/ 850 h 1131"/>
                  <a:gd name="T48" fmla="*/ 796 w 1114"/>
                  <a:gd name="T49" fmla="*/ 706 h 1131"/>
                  <a:gd name="T50" fmla="*/ 1114 w 1114"/>
                  <a:gd name="T51" fmla="*/ 706 h 1131"/>
                  <a:gd name="T52" fmla="*/ 1114 w 1114"/>
                  <a:gd name="T53" fmla="*/ 144 h 11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14"/>
                  <a:gd name="T82" fmla="*/ 0 h 1131"/>
                  <a:gd name="T83" fmla="*/ 1114 w 1114"/>
                  <a:gd name="T84" fmla="*/ 1131 h 11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14" h="1131">
                    <a:moveTo>
                      <a:pt x="1114" y="144"/>
                    </a:moveTo>
                    <a:lnTo>
                      <a:pt x="952" y="144"/>
                    </a:lnTo>
                    <a:lnTo>
                      <a:pt x="952" y="0"/>
                    </a:lnTo>
                    <a:lnTo>
                      <a:pt x="634" y="0"/>
                    </a:lnTo>
                    <a:lnTo>
                      <a:pt x="634" y="144"/>
                    </a:lnTo>
                    <a:lnTo>
                      <a:pt x="473" y="144"/>
                    </a:lnTo>
                    <a:lnTo>
                      <a:pt x="473" y="281"/>
                    </a:lnTo>
                    <a:lnTo>
                      <a:pt x="317" y="281"/>
                    </a:lnTo>
                    <a:lnTo>
                      <a:pt x="317" y="425"/>
                    </a:lnTo>
                    <a:lnTo>
                      <a:pt x="634" y="425"/>
                    </a:lnTo>
                    <a:lnTo>
                      <a:pt x="634" y="569"/>
                    </a:lnTo>
                    <a:lnTo>
                      <a:pt x="473" y="569"/>
                    </a:lnTo>
                    <a:lnTo>
                      <a:pt x="473" y="706"/>
                    </a:lnTo>
                    <a:lnTo>
                      <a:pt x="317" y="706"/>
                    </a:lnTo>
                    <a:lnTo>
                      <a:pt x="317" y="850"/>
                    </a:lnTo>
                    <a:lnTo>
                      <a:pt x="0" y="850"/>
                    </a:lnTo>
                    <a:lnTo>
                      <a:pt x="0" y="994"/>
                    </a:lnTo>
                    <a:lnTo>
                      <a:pt x="473" y="994"/>
                    </a:lnTo>
                    <a:lnTo>
                      <a:pt x="473" y="1131"/>
                    </a:lnTo>
                    <a:lnTo>
                      <a:pt x="796" y="1131"/>
                    </a:lnTo>
                    <a:lnTo>
                      <a:pt x="796" y="994"/>
                    </a:lnTo>
                    <a:lnTo>
                      <a:pt x="952" y="994"/>
                    </a:lnTo>
                    <a:lnTo>
                      <a:pt x="952" y="850"/>
                    </a:lnTo>
                    <a:lnTo>
                      <a:pt x="796" y="850"/>
                    </a:lnTo>
                    <a:lnTo>
                      <a:pt x="796" y="706"/>
                    </a:lnTo>
                    <a:lnTo>
                      <a:pt x="1114" y="706"/>
                    </a:lnTo>
                    <a:lnTo>
                      <a:pt x="1114" y="144"/>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 name="Freeform 14"/>
              <p:cNvSpPr>
                <a:spLocks/>
              </p:cNvSpPr>
              <p:nvPr/>
            </p:nvSpPr>
            <p:spPr bwMode="auto">
              <a:xfrm>
                <a:off x="1371" y="1394"/>
                <a:ext cx="1767" cy="2274"/>
              </a:xfrm>
              <a:custGeom>
                <a:avLst/>
                <a:gdLst>
                  <a:gd name="T0" fmla="*/ 6 w 1767"/>
                  <a:gd name="T1" fmla="*/ 2262 h 2274"/>
                  <a:gd name="T2" fmla="*/ 1755 w 1767"/>
                  <a:gd name="T3" fmla="*/ 2262 h 2274"/>
                  <a:gd name="T4" fmla="*/ 1755 w 1767"/>
                  <a:gd name="T5" fmla="*/ 12 h 2274"/>
                  <a:gd name="T6" fmla="*/ 6 w 1767"/>
                  <a:gd name="T7" fmla="*/ 12 h 2274"/>
                  <a:gd name="T8" fmla="*/ 6 w 1767"/>
                  <a:gd name="T9" fmla="*/ 0 h 2274"/>
                  <a:gd name="T10" fmla="*/ 1767 w 1767"/>
                  <a:gd name="T11" fmla="*/ 0 h 2274"/>
                  <a:gd name="T12" fmla="*/ 1767 w 1767"/>
                  <a:gd name="T13" fmla="*/ 2274 h 2274"/>
                  <a:gd name="T14" fmla="*/ 0 w 1767"/>
                  <a:gd name="T15" fmla="*/ 2274 h 2274"/>
                  <a:gd name="T16" fmla="*/ 0 w 1767"/>
                  <a:gd name="T17" fmla="*/ 2268 h 2274"/>
                  <a:gd name="T18" fmla="*/ 6 w 1767"/>
                  <a:gd name="T19" fmla="*/ 2262 h 2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67"/>
                  <a:gd name="T31" fmla="*/ 0 h 2274"/>
                  <a:gd name="T32" fmla="*/ 1767 w 1767"/>
                  <a:gd name="T33" fmla="*/ 2274 h 2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67" h="2274">
                    <a:moveTo>
                      <a:pt x="6" y="2262"/>
                    </a:moveTo>
                    <a:lnTo>
                      <a:pt x="1755" y="2262"/>
                    </a:lnTo>
                    <a:lnTo>
                      <a:pt x="1755" y="12"/>
                    </a:lnTo>
                    <a:lnTo>
                      <a:pt x="6" y="12"/>
                    </a:lnTo>
                    <a:lnTo>
                      <a:pt x="6" y="0"/>
                    </a:lnTo>
                    <a:lnTo>
                      <a:pt x="1767" y="0"/>
                    </a:lnTo>
                    <a:lnTo>
                      <a:pt x="1767" y="2274"/>
                    </a:lnTo>
                    <a:lnTo>
                      <a:pt x="0" y="2274"/>
                    </a:lnTo>
                    <a:lnTo>
                      <a:pt x="0" y="2268"/>
                    </a:lnTo>
                    <a:lnTo>
                      <a:pt x="6" y="22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 name="Freeform 15"/>
              <p:cNvSpPr>
                <a:spLocks/>
              </p:cNvSpPr>
              <p:nvPr/>
            </p:nvSpPr>
            <p:spPr bwMode="auto">
              <a:xfrm>
                <a:off x="1371" y="1394"/>
                <a:ext cx="12" cy="2268"/>
              </a:xfrm>
              <a:custGeom>
                <a:avLst/>
                <a:gdLst>
                  <a:gd name="T0" fmla="*/ 12 w 12"/>
                  <a:gd name="T1" fmla="*/ 6 h 2268"/>
                  <a:gd name="T2" fmla="*/ 12 w 12"/>
                  <a:gd name="T3" fmla="*/ 2268 h 2268"/>
                  <a:gd name="T4" fmla="*/ 0 w 12"/>
                  <a:gd name="T5" fmla="*/ 2268 h 2268"/>
                  <a:gd name="T6" fmla="*/ 0 w 12"/>
                  <a:gd name="T7" fmla="*/ 0 h 2268"/>
                  <a:gd name="T8" fmla="*/ 6 w 12"/>
                  <a:gd name="T9" fmla="*/ 0 h 2268"/>
                  <a:gd name="T10" fmla="*/ 12 w 12"/>
                  <a:gd name="T11" fmla="*/ 6 h 2268"/>
                  <a:gd name="T12" fmla="*/ 0 60000 65536"/>
                  <a:gd name="T13" fmla="*/ 0 60000 65536"/>
                  <a:gd name="T14" fmla="*/ 0 60000 65536"/>
                  <a:gd name="T15" fmla="*/ 0 60000 65536"/>
                  <a:gd name="T16" fmla="*/ 0 60000 65536"/>
                  <a:gd name="T17" fmla="*/ 0 60000 65536"/>
                  <a:gd name="T18" fmla="*/ 0 w 12"/>
                  <a:gd name="T19" fmla="*/ 0 h 2268"/>
                  <a:gd name="T20" fmla="*/ 12 w 12"/>
                  <a:gd name="T21" fmla="*/ 2268 h 2268"/>
                </a:gdLst>
                <a:ahLst/>
                <a:cxnLst>
                  <a:cxn ang="T12">
                    <a:pos x="T0" y="T1"/>
                  </a:cxn>
                  <a:cxn ang="T13">
                    <a:pos x="T2" y="T3"/>
                  </a:cxn>
                  <a:cxn ang="T14">
                    <a:pos x="T4" y="T5"/>
                  </a:cxn>
                  <a:cxn ang="T15">
                    <a:pos x="T6" y="T7"/>
                  </a:cxn>
                  <a:cxn ang="T16">
                    <a:pos x="T8" y="T9"/>
                  </a:cxn>
                  <a:cxn ang="T17">
                    <a:pos x="T10" y="T11"/>
                  </a:cxn>
                </a:cxnLst>
                <a:rect l="T18" t="T19" r="T20" b="T21"/>
                <a:pathLst>
                  <a:path w="12" h="2268">
                    <a:moveTo>
                      <a:pt x="12" y="6"/>
                    </a:moveTo>
                    <a:lnTo>
                      <a:pt x="12" y="2268"/>
                    </a:lnTo>
                    <a:lnTo>
                      <a:pt x="0" y="22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8" name="Rectangle 12"/>
            <p:cNvSpPr>
              <a:spLocks noChangeArrowheads="1"/>
            </p:cNvSpPr>
            <p:nvPr/>
          </p:nvSpPr>
          <p:spPr bwMode="auto">
            <a:xfrm>
              <a:off x="278418" y="2788637"/>
              <a:ext cx="222948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en-US" sz="1800" dirty="0">
                  <a:latin typeface="Century Gothic" panose="020B0502020202020204" pitchFamily="34" charset="0"/>
                </a:rPr>
                <a:t>Multispectral Image</a:t>
              </a:r>
              <a:endParaRPr lang="en-US" sz="1800" b="1" dirty="0">
                <a:latin typeface="Century Gothic" panose="020B0502020202020204" pitchFamily="34" charset="0"/>
              </a:endParaRPr>
            </a:p>
          </p:txBody>
        </p:sp>
      </p:grpSp>
      <p:grpSp>
        <p:nvGrpSpPr>
          <p:cNvPr id="190" name="Group 189"/>
          <p:cNvGrpSpPr/>
          <p:nvPr/>
        </p:nvGrpSpPr>
        <p:grpSpPr>
          <a:xfrm>
            <a:off x="2656882" y="2075307"/>
            <a:ext cx="2103400" cy="3140496"/>
            <a:chOff x="2487344" y="2759274"/>
            <a:chExt cx="2103400" cy="3140496"/>
          </a:xfrm>
        </p:grpSpPr>
        <p:grpSp>
          <p:nvGrpSpPr>
            <p:cNvPr id="18" name="Group 3"/>
            <p:cNvGrpSpPr>
              <a:grpSpLocks/>
            </p:cNvGrpSpPr>
            <p:nvPr/>
          </p:nvGrpSpPr>
          <p:grpSpPr bwMode="auto">
            <a:xfrm>
              <a:off x="2556558" y="3350858"/>
              <a:ext cx="2005835" cy="2548912"/>
              <a:chOff x="4222" y="1397"/>
              <a:chExt cx="1187" cy="1517"/>
            </a:xfrm>
          </p:grpSpPr>
          <p:sp>
            <p:nvSpPr>
              <p:cNvPr id="20" name="Freeform 19"/>
              <p:cNvSpPr>
                <a:spLocks/>
              </p:cNvSpPr>
              <p:nvPr/>
            </p:nvSpPr>
            <p:spPr bwMode="auto">
              <a:xfrm>
                <a:off x="4518" y="1482"/>
                <a:ext cx="737" cy="371"/>
              </a:xfrm>
              <a:custGeom>
                <a:avLst/>
                <a:gdLst>
                  <a:gd name="T0" fmla="*/ 103 w 737"/>
                  <a:gd name="T1" fmla="*/ 0 h 371"/>
                  <a:gd name="T2" fmla="*/ 103 w 737"/>
                  <a:gd name="T3" fmla="*/ 183 h 371"/>
                  <a:gd name="T4" fmla="*/ 0 w 737"/>
                  <a:gd name="T5" fmla="*/ 183 h 371"/>
                  <a:gd name="T6" fmla="*/ 0 w 737"/>
                  <a:gd name="T7" fmla="*/ 280 h 371"/>
                  <a:gd name="T8" fmla="*/ 212 w 737"/>
                  <a:gd name="T9" fmla="*/ 280 h 371"/>
                  <a:gd name="T10" fmla="*/ 212 w 737"/>
                  <a:gd name="T11" fmla="*/ 371 h 371"/>
                  <a:gd name="T12" fmla="*/ 417 w 737"/>
                  <a:gd name="T13" fmla="*/ 371 h 371"/>
                  <a:gd name="T14" fmla="*/ 417 w 737"/>
                  <a:gd name="T15" fmla="*/ 183 h 371"/>
                  <a:gd name="T16" fmla="*/ 525 w 737"/>
                  <a:gd name="T17" fmla="*/ 183 h 371"/>
                  <a:gd name="T18" fmla="*/ 525 w 737"/>
                  <a:gd name="T19" fmla="*/ 280 h 371"/>
                  <a:gd name="T20" fmla="*/ 737 w 737"/>
                  <a:gd name="T21" fmla="*/ 280 h 371"/>
                  <a:gd name="T22" fmla="*/ 737 w 737"/>
                  <a:gd name="T23" fmla="*/ 92 h 371"/>
                  <a:gd name="T24" fmla="*/ 628 w 737"/>
                  <a:gd name="T25" fmla="*/ 92 h 371"/>
                  <a:gd name="T26" fmla="*/ 628 w 737"/>
                  <a:gd name="T27" fmla="*/ 0 h 371"/>
                  <a:gd name="T28" fmla="*/ 103 w 737"/>
                  <a:gd name="T29" fmla="*/ 0 h 3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7"/>
                  <a:gd name="T46" fmla="*/ 0 h 371"/>
                  <a:gd name="T47" fmla="*/ 737 w 737"/>
                  <a:gd name="T48" fmla="*/ 371 h 3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7" h="371">
                    <a:moveTo>
                      <a:pt x="103" y="0"/>
                    </a:moveTo>
                    <a:lnTo>
                      <a:pt x="103" y="183"/>
                    </a:lnTo>
                    <a:lnTo>
                      <a:pt x="0" y="183"/>
                    </a:lnTo>
                    <a:lnTo>
                      <a:pt x="0" y="280"/>
                    </a:lnTo>
                    <a:lnTo>
                      <a:pt x="212" y="280"/>
                    </a:lnTo>
                    <a:lnTo>
                      <a:pt x="212" y="371"/>
                    </a:lnTo>
                    <a:lnTo>
                      <a:pt x="417" y="371"/>
                    </a:lnTo>
                    <a:lnTo>
                      <a:pt x="417" y="183"/>
                    </a:lnTo>
                    <a:lnTo>
                      <a:pt x="525" y="183"/>
                    </a:lnTo>
                    <a:lnTo>
                      <a:pt x="525" y="280"/>
                    </a:lnTo>
                    <a:lnTo>
                      <a:pt x="737" y="280"/>
                    </a:lnTo>
                    <a:lnTo>
                      <a:pt x="737" y="92"/>
                    </a:lnTo>
                    <a:lnTo>
                      <a:pt x="628" y="92"/>
                    </a:lnTo>
                    <a:lnTo>
                      <a:pt x="628" y="0"/>
                    </a:lnTo>
                    <a:lnTo>
                      <a:pt x="103" y="0"/>
                    </a:lnTo>
                    <a:close/>
                  </a:path>
                </a:pathLst>
              </a:cu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21" name="Rectangle 20"/>
              <p:cNvSpPr>
                <a:spLocks noChangeArrowheads="1"/>
              </p:cNvSpPr>
              <p:nvPr/>
            </p:nvSpPr>
            <p:spPr bwMode="auto">
              <a:xfrm>
                <a:off x="5038"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2" name="Rectangle 21"/>
              <p:cNvSpPr>
                <a:spLocks noChangeArrowheads="1"/>
              </p:cNvSpPr>
              <p:nvPr/>
            </p:nvSpPr>
            <p:spPr bwMode="auto">
              <a:xfrm>
                <a:off x="4307" y="1482"/>
                <a:ext cx="6"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3" name="Rectangle 22"/>
              <p:cNvSpPr>
                <a:spLocks noChangeArrowheads="1"/>
              </p:cNvSpPr>
              <p:nvPr/>
            </p:nvSpPr>
            <p:spPr bwMode="auto">
              <a:xfrm>
                <a:off x="4307" y="1482"/>
                <a:ext cx="582"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4" name="Rectangle 23"/>
              <p:cNvSpPr>
                <a:spLocks noChangeArrowheads="1"/>
              </p:cNvSpPr>
              <p:nvPr/>
            </p:nvSpPr>
            <p:spPr bwMode="auto">
              <a:xfrm>
                <a:off x="4307" y="1671"/>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5" name="Rectangle 24"/>
              <p:cNvSpPr>
                <a:spLocks noChangeArrowheads="1"/>
              </p:cNvSpPr>
              <p:nvPr/>
            </p:nvSpPr>
            <p:spPr bwMode="auto">
              <a:xfrm>
                <a:off x="4307" y="1574"/>
                <a:ext cx="6"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6" name="Rectangle 25"/>
              <p:cNvSpPr>
                <a:spLocks noChangeArrowheads="1"/>
              </p:cNvSpPr>
              <p:nvPr/>
            </p:nvSpPr>
            <p:spPr bwMode="auto">
              <a:xfrm>
                <a:off x="4307" y="1671"/>
                <a:ext cx="6"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7" name="Rectangle 26"/>
              <p:cNvSpPr>
                <a:spLocks noChangeArrowheads="1"/>
              </p:cNvSpPr>
              <p:nvPr/>
            </p:nvSpPr>
            <p:spPr bwMode="auto">
              <a:xfrm>
                <a:off x="4307" y="1671"/>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8" name="Rectangle 27"/>
              <p:cNvSpPr>
                <a:spLocks noChangeArrowheads="1"/>
              </p:cNvSpPr>
              <p:nvPr/>
            </p:nvSpPr>
            <p:spPr bwMode="auto">
              <a:xfrm>
                <a:off x="4307" y="1865"/>
                <a:ext cx="6" cy="9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29" name="Rectangle 28"/>
              <p:cNvSpPr>
                <a:spLocks noChangeArrowheads="1"/>
              </p:cNvSpPr>
              <p:nvPr/>
            </p:nvSpPr>
            <p:spPr bwMode="auto">
              <a:xfrm>
                <a:off x="4307" y="1865"/>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0" name="Rectangle 29"/>
              <p:cNvSpPr>
                <a:spLocks noChangeArrowheads="1"/>
              </p:cNvSpPr>
              <p:nvPr/>
            </p:nvSpPr>
            <p:spPr bwMode="auto">
              <a:xfrm>
                <a:off x="4307" y="2053"/>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1" name="Rectangle 30"/>
              <p:cNvSpPr>
                <a:spLocks noChangeArrowheads="1"/>
              </p:cNvSpPr>
              <p:nvPr/>
            </p:nvSpPr>
            <p:spPr bwMode="auto">
              <a:xfrm>
                <a:off x="4307" y="1956"/>
                <a:ext cx="6"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2" name="Rectangle 31"/>
              <p:cNvSpPr>
                <a:spLocks noChangeArrowheads="1"/>
              </p:cNvSpPr>
              <p:nvPr/>
            </p:nvSpPr>
            <p:spPr bwMode="auto">
              <a:xfrm>
                <a:off x="4307" y="2053"/>
                <a:ext cx="6"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3" name="Rectangle 32"/>
              <p:cNvSpPr>
                <a:spLocks noChangeArrowheads="1"/>
              </p:cNvSpPr>
              <p:nvPr/>
            </p:nvSpPr>
            <p:spPr bwMode="auto">
              <a:xfrm>
                <a:off x="4307" y="2053"/>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4" name="Rectangle 33"/>
              <p:cNvSpPr>
                <a:spLocks noChangeArrowheads="1"/>
              </p:cNvSpPr>
              <p:nvPr/>
            </p:nvSpPr>
            <p:spPr bwMode="auto">
              <a:xfrm>
                <a:off x="5146"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5" name="Rectangle 34"/>
              <p:cNvSpPr>
                <a:spLocks noChangeArrowheads="1"/>
              </p:cNvSpPr>
              <p:nvPr/>
            </p:nvSpPr>
            <p:spPr bwMode="auto">
              <a:xfrm>
                <a:off x="5249"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6" name="Rectangle 35"/>
              <p:cNvSpPr>
                <a:spLocks noChangeArrowheads="1"/>
              </p:cNvSpPr>
              <p:nvPr/>
            </p:nvSpPr>
            <p:spPr bwMode="auto">
              <a:xfrm>
                <a:off x="5038"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7" name="Rectangle 36"/>
              <p:cNvSpPr>
                <a:spLocks noChangeArrowheads="1"/>
              </p:cNvSpPr>
              <p:nvPr/>
            </p:nvSpPr>
            <p:spPr bwMode="auto">
              <a:xfrm>
                <a:off x="4935" y="1482"/>
                <a:ext cx="108"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8" name="Rectangle 37"/>
              <p:cNvSpPr>
                <a:spLocks noChangeArrowheads="1"/>
              </p:cNvSpPr>
              <p:nvPr/>
            </p:nvSpPr>
            <p:spPr bwMode="auto">
              <a:xfrm>
                <a:off x="4832"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39" name="Rectangle 38"/>
              <p:cNvSpPr>
                <a:spLocks noChangeArrowheads="1"/>
              </p:cNvSpPr>
              <p:nvPr/>
            </p:nvSpPr>
            <p:spPr bwMode="auto">
              <a:xfrm>
                <a:off x="4724"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0" name="Rectangle 39"/>
              <p:cNvSpPr>
                <a:spLocks noChangeArrowheads="1"/>
              </p:cNvSpPr>
              <p:nvPr/>
            </p:nvSpPr>
            <p:spPr bwMode="auto">
              <a:xfrm>
                <a:off x="4621"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1" name="Rectangle 40"/>
              <p:cNvSpPr>
                <a:spLocks noChangeArrowheads="1"/>
              </p:cNvSpPr>
              <p:nvPr/>
            </p:nvSpPr>
            <p:spPr bwMode="auto">
              <a:xfrm>
                <a:off x="4518"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2" name="Rectangle 41"/>
              <p:cNvSpPr>
                <a:spLocks noChangeArrowheads="1"/>
              </p:cNvSpPr>
              <p:nvPr/>
            </p:nvSpPr>
            <p:spPr bwMode="auto">
              <a:xfrm>
                <a:off x="4410" y="1482"/>
                <a:ext cx="114"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3" name="Rectangle 42"/>
              <p:cNvSpPr>
                <a:spLocks noChangeArrowheads="1"/>
              </p:cNvSpPr>
              <p:nvPr/>
            </p:nvSpPr>
            <p:spPr bwMode="auto">
              <a:xfrm>
                <a:off x="4307" y="1482"/>
                <a:ext cx="109"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4" name="Rectangle 43"/>
              <p:cNvSpPr>
                <a:spLocks noChangeArrowheads="1"/>
              </p:cNvSpPr>
              <p:nvPr/>
            </p:nvSpPr>
            <p:spPr bwMode="auto">
              <a:xfrm>
                <a:off x="4302" y="2321"/>
                <a:ext cx="582" cy="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5" name="Rectangle 44"/>
              <p:cNvSpPr>
                <a:spLocks noChangeArrowheads="1"/>
              </p:cNvSpPr>
              <p:nvPr/>
            </p:nvSpPr>
            <p:spPr bwMode="auto">
              <a:xfrm>
                <a:off x="4302" y="2224"/>
                <a:ext cx="5"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6" name="Rectangle 45"/>
              <p:cNvSpPr>
                <a:spLocks noChangeArrowheads="1"/>
              </p:cNvSpPr>
              <p:nvPr/>
            </p:nvSpPr>
            <p:spPr bwMode="auto">
              <a:xfrm>
                <a:off x="4302" y="2321"/>
                <a:ext cx="5"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7" name="Rectangle 46"/>
              <p:cNvSpPr>
                <a:spLocks noChangeArrowheads="1"/>
              </p:cNvSpPr>
              <p:nvPr/>
            </p:nvSpPr>
            <p:spPr bwMode="auto">
              <a:xfrm>
                <a:off x="4302" y="2412"/>
                <a:ext cx="5" cy="10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8" name="Rectangle 47"/>
              <p:cNvSpPr>
                <a:spLocks noChangeArrowheads="1"/>
              </p:cNvSpPr>
              <p:nvPr/>
            </p:nvSpPr>
            <p:spPr bwMode="auto">
              <a:xfrm>
                <a:off x="4302" y="2691"/>
                <a:ext cx="582" cy="6"/>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49" name="Rectangle 48"/>
              <p:cNvSpPr>
                <a:spLocks noChangeArrowheads="1"/>
              </p:cNvSpPr>
              <p:nvPr/>
            </p:nvSpPr>
            <p:spPr bwMode="auto">
              <a:xfrm>
                <a:off x="4302" y="2595"/>
                <a:ext cx="5"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0" name="Rectangle 49"/>
              <p:cNvSpPr>
                <a:spLocks noChangeArrowheads="1"/>
              </p:cNvSpPr>
              <p:nvPr/>
            </p:nvSpPr>
            <p:spPr bwMode="auto">
              <a:xfrm>
                <a:off x="4302" y="2691"/>
                <a:ext cx="5" cy="9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1" name="Rectangle 50"/>
              <p:cNvSpPr>
                <a:spLocks noChangeArrowheads="1"/>
              </p:cNvSpPr>
              <p:nvPr/>
            </p:nvSpPr>
            <p:spPr bwMode="auto">
              <a:xfrm>
                <a:off x="4302" y="2783"/>
                <a:ext cx="5" cy="1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2" name="Rectangle 51"/>
              <p:cNvSpPr>
                <a:spLocks noChangeArrowheads="1"/>
              </p:cNvSpPr>
              <p:nvPr/>
            </p:nvSpPr>
            <p:spPr bwMode="auto">
              <a:xfrm>
                <a:off x="4227" y="1403"/>
                <a:ext cx="1182" cy="1511"/>
              </a:xfrm>
              <a:prstGeom prst="rect">
                <a:avLst/>
              </a:prstGeom>
              <a:solidFill>
                <a:srgbClr val="FFFF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3" name="Rectangle 52"/>
              <p:cNvSpPr>
                <a:spLocks noChangeArrowheads="1"/>
              </p:cNvSpPr>
              <p:nvPr/>
            </p:nvSpPr>
            <p:spPr bwMode="auto">
              <a:xfrm>
                <a:off x="4227" y="1403"/>
                <a:ext cx="1170" cy="1471"/>
              </a:xfrm>
              <a:prstGeom prst="rect">
                <a:avLst/>
              </a:prstGeom>
              <a:solidFill>
                <a:srgbClr val="FFFFC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4" name="Rectangle 53"/>
              <p:cNvSpPr>
                <a:spLocks noChangeArrowheads="1"/>
              </p:cNvSpPr>
              <p:nvPr/>
            </p:nvSpPr>
            <p:spPr bwMode="auto">
              <a:xfrm>
                <a:off x="4227" y="1403"/>
                <a:ext cx="1170" cy="1442"/>
              </a:xfrm>
              <a:prstGeom prst="rect">
                <a:avLst/>
              </a:prstGeom>
              <a:solidFill>
                <a:srgbClr val="FFFFC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5" name="Rectangle 54"/>
              <p:cNvSpPr>
                <a:spLocks noChangeArrowheads="1"/>
              </p:cNvSpPr>
              <p:nvPr/>
            </p:nvSpPr>
            <p:spPr bwMode="auto">
              <a:xfrm>
                <a:off x="4227" y="1403"/>
                <a:ext cx="1170" cy="1414"/>
              </a:xfrm>
              <a:prstGeom prst="rect">
                <a:avLst/>
              </a:prstGeom>
              <a:solidFill>
                <a:srgbClr val="FFFFC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6" name="Rectangle 55"/>
              <p:cNvSpPr>
                <a:spLocks noChangeArrowheads="1"/>
              </p:cNvSpPr>
              <p:nvPr/>
            </p:nvSpPr>
            <p:spPr bwMode="auto">
              <a:xfrm>
                <a:off x="4227" y="1403"/>
                <a:ext cx="1170" cy="1385"/>
              </a:xfrm>
              <a:prstGeom prst="rect">
                <a:avLst/>
              </a:prstGeom>
              <a:solidFill>
                <a:srgbClr val="FFFFD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7" name="Rectangle 56"/>
              <p:cNvSpPr>
                <a:spLocks noChangeArrowheads="1"/>
              </p:cNvSpPr>
              <p:nvPr/>
            </p:nvSpPr>
            <p:spPr bwMode="auto">
              <a:xfrm>
                <a:off x="4227" y="1403"/>
                <a:ext cx="1170" cy="1357"/>
              </a:xfrm>
              <a:prstGeom prst="rect">
                <a:avLst/>
              </a:prstGeom>
              <a:solidFill>
                <a:srgbClr val="FFFFD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8" name="Rectangle 57"/>
              <p:cNvSpPr>
                <a:spLocks noChangeArrowheads="1"/>
              </p:cNvSpPr>
              <p:nvPr/>
            </p:nvSpPr>
            <p:spPr bwMode="auto">
              <a:xfrm>
                <a:off x="4227" y="1403"/>
                <a:ext cx="1170" cy="1328"/>
              </a:xfrm>
              <a:prstGeom prst="rect">
                <a:avLst/>
              </a:prstGeom>
              <a:solidFill>
                <a:srgbClr val="FFFF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59" name="Rectangle 58"/>
              <p:cNvSpPr>
                <a:spLocks noChangeArrowheads="1"/>
              </p:cNvSpPr>
              <p:nvPr/>
            </p:nvSpPr>
            <p:spPr bwMode="auto">
              <a:xfrm>
                <a:off x="4227" y="1403"/>
                <a:ext cx="1170" cy="1294"/>
              </a:xfrm>
              <a:prstGeom prst="rect">
                <a:avLst/>
              </a:prstGeom>
              <a:solidFill>
                <a:srgbClr val="FFFFD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0" name="Rectangle 59"/>
              <p:cNvSpPr>
                <a:spLocks noChangeArrowheads="1"/>
              </p:cNvSpPr>
              <p:nvPr/>
            </p:nvSpPr>
            <p:spPr bwMode="auto">
              <a:xfrm>
                <a:off x="4227" y="1403"/>
                <a:ext cx="1170" cy="1266"/>
              </a:xfrm>
              <a:prstGeom prst="rect">
                <a:avLst/>
              </a:prstGeom>
              <a:solidFill>
                <a:srgbClr val="FFFFD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1" name="Rectangle 60"/>
              <p:cNvSpPr>
                <a:spLocks noChangeArrowheads="1"/>
              </p:cNvSpPr>
              <p:nvPr/>
            </p:nvSpPr>
            <p:spPr bwMode="auto">
              <a:xfrm>
                <a:off x="4227" y="1403"/>
                <a:ext cx="1170" cy="1237"/>
              </a:xfrm>
              <a:prstGeom prst="rect">
                <a:avLst/>
              </a:prstGeom>
              <a:solidFill>
                <a:srgbClr val="FFFF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2" name="Rectangle 61"/>
              <p:cNvSpPr>
                <a:spLocks noChangeArrowheads="1"/>
              </p:cNvSpPr>
              <p:nvPr/>
            </p:nvSpPr>
            <p:spPr bwMode="auto">
              <a:xfrm>
                <a:off x="4227" y="1403"/>
                <a:ext cx="1170" cy="1209"/>
              </a:xfrm>
              <a:prstGeom prst="rect">
                <a:avLst/>
              </a:prstGeom>
              <a:solidFill>
                <a:srgbClr val="FFFFD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3" name="Rectangle 62"/>
              <p:cNvSpPr>
                <a:spLocks noChangeArrowheads="1"/>
              </p:cNvSpPr>
              <p:nvPr/>
            </p:nvSpPr>
            <p:spPr bwMode="auto">
              <a:xfrm>
                <a:off x="4227" y="1403"/>
                <a:ext cx="1170" cy="1180"/>
              </a:xfrm>
              <a:prstGeom prst="rect">
                <a:avLst/>
              </a:prstGeom>
              <a:solidFill>
                <a:srgbClr val="FFFFD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4" name="Rectangle 63"/>
              <p:cNvSpPr>
                <a:spLocks noChangeArrowheads="1"/>
              </p:cNvSpPr>
              <p:nvPr/>
            </p:nvSpPr>
            <p:spPr bwMode="auto">
              <a:xfrm>
                <a:off x="4227" y="1403"/>
                <a:ext cx="1170" cy="1152"/>
              </a:xfrm>
              <a:prstGeom prst="rect">
                <a:avLst/>
              </a:prstGeom>
              <a:solidFill>
                <a:srgbClr val="FFFF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5" name="Rectangle 64"/>
              <p:cNvSpPr>
                <a:spLocks noChangeArrowheads="1"/>
              </p:cNvSpPr>
              <p:nvPr/>
            </p:nvSpPr>
            <p:spPr bwMode="auto">
              <a:xfrm>
                <a:off x="4227" y="1403"/>
                <a:ext cx="1170" cy="1123"/>
              </a:xfrm>
              <a:prstGeom prst="rect">
                <a:avLst/>
              </a:prstGeom>
              <a:solidFill>
                <a:srgbClr val="FFFF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6" name="Rectangle 65"/>
              <p:cNvSpPr>
                <a:spLocks noChangeArrowheads="1"/>
              </p:cNvSpPr>
              <p:nvPr/>
            </p:nvSpPr>
            <p:spPr bwMode="auto">
              <a:xfrm>
                <a:off x="4227" y="1403"/>
                <a:ext cx="1170" cy="1095"/>
              </a:xfrm>
              <a:prstGeom prst="rect">
                <a:avLst/>
              </a:prstGeom>
              <a:solidFill>
                <a:srgbClr val="FFFFD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7" name="Rectangle 66"/>
              <p:cNvSpPr>
                <a:spLocks noChangeArrowheads="1"/>
              </p:cNvSpPr>
              <p:nvPr/>
            </p:nvSpPr>
            <p:spPr bwMode="auto">
              <a:xfrm>
                <a:off x="4227" y="1403"/>
                <a:ext cx="1170" cy="1066"/>
              </a:xfrm>
              <a:prstGeom prst="rect">
                <a:avLst/>
              </a:prstGeom>
              <a:solidFill>
                <a:srgbClr val="FFFFD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8" name="Rectangle 67"/>
              <p:cNvSpPr>
                <a:spLocks noChangeArrowheads="1"/>
              </p:cNvSpPr>
              <p:nvPr/>
            </p:nvSpPr>
            <p:spPr bwMode="auto">
              <a:xfrm>
                <a:off x="4227" y="1403"/>
                <a:ext cx="1170" cy="1038"/>
              </a:xfrm>
              <a:prstGeom prst="rect">
                <a:avLst/>
              </a:prstGeom>
              <a:solidFill>
                <a:srgbClr val="FFFFD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69" name="Rectangle 68"/>
              <p:cNvSpPr>
                <a:spLocks noChangeArrowheads="1"/>
              </p:cNvSpPr>
              <p:nvPr/>
            </p:nvSpPr>
            <p:spPr bwMode="auto">
              <a:xfrm>
                <a:off x="4227" y="1403"/>
                <a:ext cx="1170" cy="1009"/>
              </a:xfrm>
              <a:prstGeom prst="rect">
                <a:avLst/>
              </a:prstGeom>
              <a:solidFill>
                <a:srgbClr val="FFFF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0" name="Rectangle 69"/>
              <p:cNvSpPr>
                <a:spLocks noChangeArrowheads="1"/>
              </p:cNvSpPr>
              <p:nvPr/>
            </p:nvSpPr>
            <p:spPr bwMode="auto">
              <a:xfrm>
                <a:off x="4227" y="1403"/>
                <a:ext cx="1170" cy="981"/>
              </a:xfrm>
              <a:prstGeom prst="rect">
                <a:avLst/>
              </a:prstGeom>
              <a:solidFill>
                <a:srgbClr val="FFFFD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1" name="Rectangle 70"/>
              <p:cNvSpPr>
                <a:spLocks noChangeArrowheads="1"/>
              </p:cNvSpPr>
              <p:nvPr/>
            </p:nvSpPr>
            <p:spPr bwMode="auto">
              <a:xfrm>
                <a:off x="4227" y="1403"/>
                <a:ext cx="1170" cy="952"/>
              </a:xfrm>
              <a:prstGeom prst="rect">
                <a:avLst/>
              </a:prstGeom>
              <a:solidFill>
                <a:srgbClr val="FFFFD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2" name="Rectangle 71"/>
              <p:cNvSpPr>
                <a:spLocks noChangeArrowheads="1"/>
              </p:cNvSpPr>
              <p:nvPr/>
            </p:nvSpPr>
            <p:spPr bwMode="auto">
              <a:xfrm>
                <a:off x="4227" y="1403"/>
                <a:ext cx="1170" cy="918"/>
              </a:xfrm>
              <a:prstGeom prst="rect">
                <a:avLst/>
              </a:prstGeom>
              <a:solidFill>
                <a:srgbClr val="FFFFE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3" name="Rectangle 72"/>
              <p:cNvSpPr>
                <a:spLocks noChangeArrowheads="1"/>
              </p:cNvSpPr>
              <p:nvPr/>
            </p:nvSpPr>
            <p:spPr bwMode="auto">
              <a:xfrm>
                <a:off x="4227" y="1403"/>
                <a:ext cx="1170" cy="889"/>
              </a:xfrm>
              <a:prstGeom prst="rect">
                <a:avLst/>
              </a:prstGeom>
              <a:solidFill>
                <a:srgbClr val="FFFFE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4" name="Rectangle 73"/>
              <p:cNvSpPr>
                <a:spLocks noChangeArrowheads="1"/>
              </p:cNvSpPr>
              <p:nvPr/>
            </p:nvSpPr>
            <p:spPr bwMode="auto">
              <a:xfrm>
                <a:off x="4227" y="1403"/>
                <a:ext cx="1170" cy="861"/>
              </a:xfrm>
              <a:prstGeom prst="rect">
                <a:avLst/>
              </a:prstGeom>
              <a:solidFill>
                <a:srgbClr val="FFFFE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5" name="Rectangle 74"/>
              <p:cNvSpPr>
                <a:spLocks noChangeArrowheads="1"/>
              </p:cNvSpPr>
              <p:nvPr/>
            </p:nvSpPr>
            <p:spPr bwMode="auto">
              <a:xfrm>
                <a:off x="4227" y="1403"/>
                <a:ext cx="1170" cy="832"/>
              </a:xfrm>
              <a:prstGeom prst="rect">
                <a:avLst/>
              </a:prstGeom>
              <a:solidFill>
                <a:srgbClr val="FFFFE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6" name="Rectangle 75"/>
              <p:cNvSpPr>
                <a:spLocks noChangeArrowheads="1"/>
              </p:cNvSpPr>
              <p:nvPr/>
            </p:nvSpPr>
            <p:spPr bwMode="auto">
              <a:xfrm>
                <a:off x="4227" y="1403"/>
                <a:ext cx="1170" cy="804"/>
              </a:xfrm>
              <a:prstGeom prst="rect">
                <a:avLst/>
              </a:prstGeom>
              <a:solidFill>
                <a:srgbClr val="FFFFE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7" name="Rectangle 76"/>
              <p:cNvSpPr>
                <a:spLocks noChangeArrowheads="1"/>
              </p:cNvSpPr>
              <p:nvPr/>
            </p:nvSpPr>
            <p:spPr bwMode="auto">
              <a:xfrm>
                <a:off x="4227" y="1403"/>
                <a:ext cx="1170" cy="775"/>
              </a:xfrm>
              <a:prstGeom prst="rect">
                <a:avLst/>
              </a:prstGeom>
              <a:solidFill>
                <a:srgbClr val="FFFFE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8" name="Rectangle 77"/>
              <p:cNvSpPr>
                <a:spLocks noChangeArrowheads="1"/>
              </p:cNvSpPr>
              <p:nvPr/>
            </p:nvSpPr>
            <p:spPr bwMode="auto">
              <a:xfrm>
                <a:off x="4227" y="1408"/>
                <a:ext cx="1170" cy="742"/>
              </a:xfrm>
              <a:prstGeom prst="rect">
                <a:avLst/>
              </a:prstGeom>
              <a:solidFill>
                <a:srgbClr val="FFFF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79" name="Rectangle 78"/>
              <p:cNvSpPr>
                <a:spLocks noChangeArrowheads="1"/>
              </p:cNvSpPr>
              <p:nvPr/>
            </p:nvSpPr>
            <p:spPr bwMode="auto">
              <a:xfrm>
                <a:off x="4227" y="1408"/>
                <a:ext cx="1170" cy="713"/>
              </a:xfrm>
              <a:prstGeom prst="rect">
                <a:avLst/>
              </a:prstGeom>
              <a:solidFill>
                <a:srgbClr val="FFFFE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0" name="Rectangle 79"/>
              <p:cNvSpPr>
                <a:spLocks noChangeArrowheads="1"/>
              </p:cNvSpPr>
              <p:nvPr/>
            </p:nvSpPr>
            <p:spPr bwMode="auto">
              <a:xfrm>
                <a:off x="4227" y="1408"/>
                <a:ext cx="1170" cy="685"/>
              </a:xfrm>
              <a:prstGeom prst="rect">
                <a:avLst/>
              </a:prstGeom>
              <a:solidFill>
                <a:srgbClr val="FFFFE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1" name="Rectangle 80"/>
              <p:cNvSpPr>
                <a:spLocks noChangeArrowheads="1"/>
              </p:cNvSpPr>
              <p:nvPr/>
            </p:nvSpPr>
            <p:spPr bwMode="auto">
              <a:xfrm>
                <a:off x="4227" y="1408"/>
                <a:ext cx="1170" cy="656"/>
              </a:xfrm>
              <a:prstGeom prst="rect">
                <a:avLst/>
              </a:prstGeom>
              <a:solidFill>
                <a:srgbClr val="FFFFE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2" name="Rectangle 81"/>
              <p:cNvSpPr>
                <a:spLocks noChangeArrowheads="1"/>
              </p:cNvSpPr>
              <p:nvPr/>
            </p:nvSpPr>
            <p:spPr bwMode="auto">
              <a:xfrm>
                <a:off x="4227" y="1408"/>
                <a:ext cx="1170" cy="628"/>
              </a:xfrm>
              <a:prstGeom prst="rect">
                <a:avLst/>
              </a:prstGeom>
              <a:solidFill>
                <a:srgbClr val="FFFFE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3" name="Rectangle 82"/>
              <p:cNvSpPr>
                <a:spLocks noChangeArrowheads="1"/>
              </p:cNvSpPr>
              <p:nvPr/>
            </p:nvSpPr>
            <p:spPr bwMode="auto">
              <a:xfrm>
                <a:off x="4227" y="1408"/>
                <a:ext cx="1170" cy="599"/>
              </a:xfrm>
              <a:prstGeom prst="rect">
                <a:avLst/>
              </a:prstGeom>
              <a:solidFill>
                <a:srgbClr val="FFFFE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4" name="Rectangle 83"/>
              <p:cNvSpPr>
                <a:spLocks noChangeArrowheads="1"/>
              </p:cNvSpPr>
              <p:nvPr/>
            </p:nvSpPr>
            <p:spPr bwMode="auto">
              <a:xfrm>
                <a:off x="4227" y="1408"/>
                <a:ext cx="1170" cy="571"/>
              </a:xfrm>
              <a:prstGeom prst="rect">
                <a:avLst/>
              </a:prstGeom>
              <a:solidFill>
                <a:srgbClr val="FFFFE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5" name="Rectangle 84"/>
              <p:cNvSpPr>
                <a:spLocks noChangeArrowheads="1"/>
              </p:cNvSpPr>
              <p:nvPr/>
            </p:nvSpPr>
            <p:spPr bwMode="auto">
              <a:xfrm>
                <a:off x="4227" y="1408"/>
                <a:ext cx="1170" cy="536"/>
              </a:xfrm>
              <a:prstGeom prst="rect">
                <a:avLst/>
              </a:prstGeom>
              <a:solidFill>
                <a:srgbClr val="FFFFE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6" name="Rectangle 85"/>
              <p:cNvSpPr>
                <a:spLocks noChangeArrowheads="1"/>
              </p:cNvSpPr>
              <p:nvPr/>
            </p:nvSpPr>
            <p:spPr bwMode="auto">
              <a:xfrm>
                <a:off x="4227" y="1408"/>
                <a:ext cx="1170" cy="508"/>
              </a:xfrm>
              <a:prstGeom prst="rect">
                <a:avLst/>
              </a:prstGeom>
              <a:solidFill>
                <a:srgbClr val="FFFFE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7" name="Rectangle 86"/>
              <p:cNvSpPr>
                <a:spLocks noChangeArrowheads="1"/>
              </p:cNvSpPr>
              <p:nvPr/>
            </p:nvSpPr>
            <p:spPr bwMode="auto">
              <a:xfrm>
                <a:off x="4227" y="1408"/>
                <a:ext cx="1170" cy="479"/>
              </a:xfrm>
              <a:prstGeom prst="rect">
                <a:avLst/>
              </a:prstGeom>
              <a:solidFill>
                <a:srgbClr val="FFFFE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8" name="Rectangle 87"/>
              <p:cNvSpPr>
                <a:spLocks noChangeArrowheads="1"/>
              </p:cNvSpPr>
              <p:nvPr/>
            </p:nvSpPr>
            <p:spPr bwMode="auto">
              <a:xfrm>
                <a:off x="4227" y="1408"/>
                <a:ext cx="1170" cy="451"/>
              </a:xfrm>
              <a:prstGeom prst="rect">
                <a:avLst/>
              </a:prstGeom>
              <a:solidFill>
                <a:srgbClr val="FFFFF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89" name="Rectangle 88"/>
              <p:cNvSpPr>
                <a:spLocks noChangeArrowheads="1"/>
              </p:cNvSpPr>
              <p:nvPr/>
            </p:nvSpPr>
            <p:spPr bwMode="auto">
              <a:xfrm>
                <a:off x="4227" y="1408"/>
                <a:ext cx="1170" cy="422"/>
              </a:xfrm>
              <a:prstGeom prst="rect">
                <a:avLst/>
              </a:prstGeom>
              <a:solidFill>
                <a:srgbClr val="FFFFF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0" name="Rectangle 89"/>
              <p:cNvSpPr>
                <a:spLocks noChangeArrowheads="1"/>
              </p:cNvSpPr>
              <p:nvPr/>
            </p:nvSpPr>
            <p:spPr bwMode="auto">
              <a:xfrm>
                <a:off x="4227" y="1408"/>
                <a:ext cx="1170" cy="394"/>
              </a:xfrm>
              <a:prstGeom prst="rect">
                <a:avLst/>
              </a:prstGeom>
              <a:solidFill>
                <a:srgbClr val="FFFF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1" name="Rectangle 90"/>
              <p:cNvSpPr>
                <a:spLocks noChangeArrowheads="1"/>
              </p:cNvSpPr>
              <p:nvPr/>
            </p:nvSpPr>
            <p:spPr bwMode="auto">
              <a:xfrm>
                <a:off x="4227" y="1408"/>
                <a:ext cx="1170" cy="365"/>
              </a:xfrm>
              <a:prstGeom prst="rect">
                <a:avLst/>
              </a:prstGeom>
              <a:solidFill>
                <a:srgbClr val="FFFFF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2" name="Rectangle 91"/>
              <p:cNvSpPr>
                <a:spLocks noChangeArrowheads="1"/>
              </p:cNvSpPr>
              <p:nvPr/>
            </p:nvSpPr>
            <p:spPr bwMode="auto">
              <a:xfrm>
                <a:off x="4227" y="1408"/>
                <a:ext cx="1170" cy="337"/>
              </a:xfrm>
              <a:prstGeom prst="rect">
                <a:avLst/>
              </a:prstGeom>
              <a:solidFill>
                <a:srgbClr val="FFFFF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3" name="Rectangle 92"/>
              <p:cNvSpPr>
                <a:spLocks noChangeArrowheads="1"/>
              </p:cNvSpPr>
              <p:nvPr/>
            </p:nvSpPr>
            <p:spPr bwMode="auto">
              <a:xfrm>
                <a:off x="4227" y="1408"/>
                <a:ext cx="1170" cy="308"/>
              </a:xfrm>
              <a:prstGeom prst="rect">
                <a:avLst/>
              </a:prstGeom>
              <a:solidFill>
                <a:srgbClr val="FFFFF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4" name="Rectangle 93"/>
              <p:cNvSpPr>
                <a:spLocks noChangeArrowheads="1"/>
              </p:cNvSpPr>
              <p:nvPr/>
            </p:nvSpPr>
            <p:spPr bwMode="auto">
              <a:xfrm>
                <a:off x="4227" y="1408"/>
                <a:ext cx="1170" cy="280"/>
              </a:xfrm>
              <a:prstGeom prst="rect">
                <a:avLst/>
              </a:prstGeom>
              <a:solidFill>
                <a:srgbClr val="FFFFF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5" name="Rectangle 94"/>
              <p:cNvSpPr>
                <a:spLocks noChangeArrowheads="1"/>
              </p:cNvSpPr>
              <p:nvPr/>
            </p:nvSpPr>
            <p:spPr bwMode="auto">
              <a:xfrm>
                <a:off x="4227" y="1408"/>
                <a:ext cx="1170" cy="251"/>
              </a:xfrm>
              <a:prstGeom prst="rect">
                <a:avLst/>
              </a:prstGeom>
              <a:solidFill>
                <a:srgbClr val="FFFFF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6" name="Rectangle 95"/>
              <p:cNvSpPr>
                <a:spLocks noChangeArrowheads="1"/>
              </p:cNvSpPr>
              <p:nvPr/>
            </p:nvSpPr>
            <p:spPr bwMode="auto">
              <a:xfrm>
                <a:off x="4227" y="1408"/>
                <a:ext cx="1170" cy="223"/>
              </a:xfrm>
              <a:prstGeom prst="rect">
                <a:avLst/>
              </a:prstGeom>
              <a:solidFill>
                <a:srgbClr val="FFFFF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7" name="Rectangle 96"/>
              <p:cNvSpPr>
                <a:spLocks noChangeArrowheads="1"/>
              </p:cNvSpPr>
              <p:nvPr/>
            </p:nvSpPr>
            <p:spPr bwMode="auto">
              <a:xfrm>
                <a:off x="4227" y="1408"/>
                <a:ext cx="1170" cy="194"/>
              </a:xfrm>
              <a:prstGeom prst="rect">
                <a:avLst/>
              </a:prstGeom>
              <a:solidFill>
                <a:srgbClr val="FFFFF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8" name="Rectangle 97"/>
              <p:cNvSpPr>
                <a:spLocks noChangeArrowheads="1"/>
              </p:cNvSpPr>
              <p:nvPr/>
            </p:nvSpPr>
            <p:spPr bwMode="auto">
              <a:xfrm>
                <a:off x="4227" y="1408"/>
                <a:ext cx="1170" cy="160"/>
              </a:xfrm>
              <a:prstGeom prst="rect">
                <a:avLst/>
              </a:prstGeom>
              <a:solidFill>
                <a:srgbClr val="FFFFF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99" name="Rectangle 98"/>
              <p:cNvSpPr>
                <a:spLocks noChangeArrowheads="1"/>
              </p:cNvSpPr>
              <p:nvPr/>
            </p:nvSpPr>
            <p:spPr bwMode="auto">
              <a:xfrm>
                <a:off x="4227" y="1408"/>
                <a:ext cx="1170" cy="131"/>
              </a:xfrm>
              <a:prstGeom prst="rect">
                <a:avLst/>
              </a:prstGeom>
              <a:solidFill>
                <a:srgbClr val="FFFFF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0" name="Rectangle 99"/>
              <p:cNvSpPr>
                <a:spLocks noChangeArrowheads="1"/>
              </p:cNvSpPr>
              <p:nvPr/>
            </p:nvSpPr>
            <p:spPr bwMode="auto">
              <a:xfrm>
                <a:off x="4227" y="1408"/>
                <a:ext cx="1170" cy="103"/>
              </a:xfrm>
              <a:prstGeom prst="rect">
                <a:avLst/>
              </a:prstGeom>
              <a:solidFill>
                <a:srgbClr val="FFFFF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1" name="Rectangle 100"/>
              <p:cNvSpPr>
                <a:spLocks noChangeArrowheads="1"/>
              </p:cNvSpPr>
              <p:nvPr/>
            </p:nvSpPr>
            <p:spPr bwMode="auto">
              <a:xfrm>
                <a:off x="4227" y="1408"/>
                <a:ext cx="1170" cy="74"/>
              </a:xfrm>
              <a:prstGeom prst="rect">
                <a:avLst/>
              </a:prstGeom>
              <a:solidFill>
                <a:srgbClr val="FFFFF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2" name="Rectangle 101"/>
              <p:cNvSpPr>
                <a:spLocks noChangeArrowheads="1"/>
              </p:cNvSpPr>
              <p:nvPr/>
            </p:nvSpPr>
            <p:spPr bwMode="auto">
              <a:xfrm>
                <a:off x="4227" y="1408"/>
                <a:ext cx="1170" cy="46"/>
              </a:xfrm>
              <a:prstGeom prst="rect">
                <a:avLst/>
              </a:prstGeom>
              <a:solidFill>
                <a:srgbClr val="FFFFF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3" name="Rectangle 102"/>
              <p:cNvSpPr>
                <a:spLocks noChangeArrowheads="1"/>
              </p:cNvSpPr>
              <p:nvPr/>
            </p:nvSpPr>
            <p:spPr bwMode="auto">
              <a:xfrm>
                <a:off x="4227" y="1408"/>
                <a:ext cx="1170" cy="1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4" name="Freeform 103"/>
              <p:cNvSpPr>
                <a:spLocks/>
              </p:cNvSpPr>
              <p:nvPr/>
            </p:nvSpPr>
            <p:spPr bwMode="auto">
              <a:xfrm>
                <a:off x="4222" y="1397"/>
                <a:ext cx="1181" cy="1511"/>
              </a:xfrm>
              <a:custGeom>
                <a:avLst/>
                <a:gdLst>
                  <a:gd name="T0" fmla="*/ 5 w 1181"/>
                  <a:gd name="T1" fmla="*/ 1500 h 1511"/>
                  <a:gd name="T2" fmla="*/ 1170 w 1181"/>
                  <a:gd name="T3" fmla="*/ 1500 h 1511"/>
                  <a:gd name="T4" fmla="*/ 1170 w 1181"/>
                  <a:gd name="T5" fmla="*/ 11 h 1511"/>
                  <a:gd name="T6" fmla="*/ 5 w 1181"/>
                  <a:gd name="T7" fmla="*/ 11 h 1511"/>
                  <a:gd name="T8" fmla="*/ 5 w 1181"/>
                  <a:gd name="T9" fmla="*/ 0 h 1511"/>
                  <a:gd name="T10" fmla="*/ 1181 w 1181"/>
                  <a:gd name="T11" fmla="*/ 0 h 1511"/>
                  <a:gd name="T12" fmla="*/ 1181 w 1181"/>
                  <a:gd name="T13" fmla="*/ 1511 h 1511"/>
                  <a:gd name="T14" fmla="*/ 0 w 1181"/>
                  <a:gd name="T15" fmla="*/ 1511 h 1511"/>
                  <a:gd name="T16" fmla="*/ 0 w 1181"/>
                  <a:gd name="T17" fmla="*/ 1506 h 1511"/>
                  <a:gd name="T18" fmla="*/ 5 w 1181"/>
                  <a:gd name="T19" fmla="*/ 1500 h 15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1"/>
                  <a:gd name="T31" fmla="*/ 0 h 1511"/>
                  <a:gd name="T32" fmla="*/ 1181 w 1181"/>
                  <a:gd name="T33" fmla="*/ 1511 h 15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1" h="1511">
                    <a:moveTo>
                      <a:pt x="5" y="1500"/>
                    </a:moveTo>
                    <a:lnTo>
                      <a:pt x="1170" y="1500"/>
                    </a:lnTo>
                    <a:lnTo>
                      <a:pt x="1170" y="11"/>
                    </a:lnTo>
                    <a:lnTo>
                      <a:pt x="5" y="11"/>
                    </a:lnTo>
                    <a:lnTo>
                      <a:pt x="5" y="0"/>
                    </a:lnTo>
                    <a:lnTo>
                      <a:pt x="1181" y="0"/>
                    </a:lnTo>
                    <a:lnTo>
                      <a:pt x="1181" y="1511"/>
                    </a:lnTo>
                    <a:lnTo>
                      <a:pt x="0" y="1511"/>
                    </a:lnTo>
                    <a:lnTo>
                      <a:pt x="0" y="1506"/>
                    </a:lnTo>
                    <a:lnTo>
                      <a:pt x="5" y="15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5" name="Freeform 104"/>
              <p:cNvSpPr>
                <a:spLocks/>
              </p:cNvSpPr>
              <p:nvPr/>
            </p:nvSpPr>
            <p:spPr bwMode="auto">
              <a:xfrm>
                <a:off x="4222" y="1397"/>
                <a:ext cx="11" cy="1506"/>
              </a:xfrm>
              <a:custGeom>
                <a:avLst/>
                <a:gdLst>
                  <a:gd name="T0" fmla="*/ 11 w 11"/>
                  <a:gd name="T1" fmla="*/ 6 h 1506"/>
                  <a:gd name="T2" fmla="*/ 11 w 11"/>
                  <a:gd name="T3" fmla="*/ 1506 h 1506"/>
                  <a:gd name="T4" fmla="*/ 0 w 11"/>
                  <a:gd name="T5" fmla="*/ 1506 h 1506"/>
                  <a:gd name="T6" fmla="*/ 0 w 11"/>
                  <a:gd name="T7" fmla="*/ 0 h 1506"/>
                  <a:gd name="T8" fmla="*/ 5 w 11"/>
                  <a:gd name="T9" fmla="*/ 0 h 1506"/>
                  <a:gd name="T10" fmla="*/ 11 w 11"/>
                  <a:gd name="T11" fmla="*/ 6 h 1506"/>
                  <a:gd name="T12" fmla="*/ 0 60000 65536"/>
                  <a:gd name="T13" fmla="*/ 0 60000 65536"/>
                  <a:gd name="T14" fmla="*/ 0 60000 65536"/>
                  <a:gd name="T15" fmla="*/ 0 60000 65536"/>
                  <a:gd name="T16" fmla="*/ 0 60000 65536"/>
                  <a:gd name="T17" fmla="*/ 0 60000 65536"/>
                  <a:gd name="T18" fmla="*/ 0 w 11"/>
                  <a:gd name="T19" fmla="*/ 0 h 1506"/>
                  <a:gd name="T20" fmla="*/ 11 w 11"/>
                  <a:gd name="T21" fmla="*/ 1506 h 1506"/>
                </a:gdLst>
                <a:ahLst/>
                <a:cxnLst>
                  <a:cxn ang="T12">
                    <a:pos x="T0" y="T1"/>
                  </a:cxn>
                  <a:cxn ang="T13">
                    <a:pos x="T2" y="T3"/>
                  </a:cxn>
                  <a:cxn ang="T14">
                    <a:pos x="T4" y="T5"/>
                  </a:cxn>
                  <a:cxn ang="T15">
                    <a:pos x="T6" y="T7"/>
                  </a:cxn>
                  <a:cxn ang="T16">
                    <a:pos x="T8" y="T9"/>
                  </a:cxn>
                  <a:cxn ang="T17">
                    <a:pos x="T10" y="T11"/>
                  </a:cxn>
                </a:cxnLst>
                <a:rect l="T18" t="T19" r="T20" b="T21"/>
                <a:pathLst>
                  <a:path w="11" h="1506">
                    <a:moveTo>
                      <a:pt x="11" y="6"/>
                    </a:moveTo>
                    <a:lnTo>
                      <a:pt x="11" y="1506"/>
                    </a:lnTo>
                    <a:lnTo>
                      <a:pt x="0" y="1506"/>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6" name="Rectangle 105"/>
              <p:cNvSpPr>
                <a:spLocks noChangeArrowheads="1"/>
              </p:cNvSpPr>
              <p:nvPr/>
            </p:nvSpPr>
            <p:spPr bwMode="auto">
              <a:xfrm>
                <a:off x="4233" y="1408"/>
                <a:ext cx="1164" cy="1495"/>
              </a:xfrm>
              <a:prstGeom prst="rect">
                <a:avLst/>
              </a:prstGeom>
              <a:solidFill>
                <a:srgbClr val="00CC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3199" dirty="0">
                  <a:latin typeface="Century Gothic" panose="020B0502020202020204" pitchFamily="34" charset="0"/>
                </a:endParaRPr>
              </a:p>
            </p:txBody>
          </p:sp>
          <p:sp>
            <p:nvSpPr>
              <p:cNvPr id="107" name="Freeform 106"/>
              <p:cNvSpPr>
                <a:spLocks/>
              </p:cNvSpPr>
              <p:nvPr/>
            </p:nvSpPr>
            <p:spPr bwMode="auto">
              <a:xfrm>
                <a:off x="4227" y="1403"/>
                <a:ext cx="1170" cy="1500"/>
              </a:xfrm>
              <a:custGeom>
                <a:avLst/>
                <a:gdLst>
                  <a:gd name="T0" fmla="*/ 6 w 1170"/>
                  <a:gd name="T1" fmla="*/ 1488 h 1500"/>
                  <a:gd name="T2" fmla="*/ 1159 w 1170"/>
                  <a:gd name="T3" fmla="*/ 1488 h 1500"/>
                  <a:gd name="T4" fmla="*/ 1159 w 1170"/>
                  <a:gd name="T5" fmla="*/ 11 h 1500"/>
                  <a:gd name="T6" fmla="*/ 6 w 1170"/>
                  <a:gd name="T7" fmla="*/ 11 h 1500"/>
                  <a:gd name="T8" fmla="*/ 6 w 1170"/>
                  <a:gd name="T9" fmla="*/ 0 h 1500"/>
                  <a:gd name="T10" fmla="*/ 1170 w 1170"/>
                  <a:gd name="T11" fmla="*/ 0 h 1500"/>
                  <a:gd name="T12" fmla="*/ 1170 w 1170"/>
                  <a:gd name="T13" fmla="*/ 1500 h 1500"/>
                  <a:gd name="T14" fmla="*/ 0 w 1170"/>
                  <a:gd name="T15" fmla="*/ 1500 h 1500"/>
                  <a:gd name="T16" fmla="*/ 0 w 1170"/>
                  <a:gd name="T17" fmla="*/ 1494 h 1500"/>
                  <a:gd name="T18" fmla="*/ 6 w 117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0"/>
                  <a:gd name="T31" fmla="*/ 0 h 1500"/>
                  <a:gd name="T32" fmla="*/ 1170 w 117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0" h="1500">
                    <a:moveTo>
                      <a:pt x="6" y="1488"/>
                    </a:moveTo>
                    <a:lnTo>
                      <a:pt x="1159" y="1488"/>
                    </a:lnTo>
                    <a:lnTo>
                      <a:pt x="1159" y="11"/>
                    </a:lnTo>
                    <a:lnTo>
                      <a:pt x="6" y="11"/>
                    </a:lnTo>
                    <a:lnTo>
                      <a:pt x="6" y="0"/>
                    </a:lnTo>
                    <a:lnTo>
                      <a:pt x="1170" y="0"/>
                    </a:lnTo>
                    <a:lnTo>
                      <a:pt x="1170" y="1500"/>
                    </a:lnTo>
                    <a:lnTo>
                      <a:pt x="0" y="1500"/>
                    </a:lnTo>
                    <a:lnTo>
                      <a:pt x="0" y="1494"/>
                    </a:lnTo>
                    <a:lnTo>
                      <a:pt x="6"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8" name="Freeform 107"/>
              <p:cNvSpPr>
                <a:spLocks/>
              </p:cNvSpPr>
              <p:nvPr/>
            </p:nvSpPr>
            <p:spPr bwMode="auto">
              <a:xfrm>
                <a:off x="4227"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09" name="Freeform 108"/>
              <p:cNvSpPr>
                <a:spLocks/>
              </p:cNvSpPr>
              <p:nvPr/>
            </p:nvSpPr>
            <p:spPr bwMode="auto">
              <a:xfrm>
                <a:off x="4233" y="1973"/>
                <a:ext cx="422" cy="924"/>
              </a:xfrm>
              <a:custGeom>
                <a:avLst/>
                <a:gdLst>
                  <a:gd name="T0" fmla="*/ 0 w 422"/>
                  <a:gd name="T1" fmla="*/ 0 h 924"/>
                  <a:gd name="T2" fmla="*/ 211 w 422"/>
                  <a:gd name="T3" fmla="*/ 0 h 924"/>
                  <a:gd name="T4" fmla="*/ 211 w 422"/>
                  <a:gd name="T5" fmla="*/ 91 h 924"/>
                  <a:gd name="T6" fmla="*/ 320 w 422"/>
                  <a:gd name="T7" fmla="*/ 91 h 924"/>
                  <a:gd name="T8" fmla="*/ 320 w 422"/>
                  <a:gd name="T9" fmla="*/ 188 h 924"/>
                  <a:gd name="T10" fmla="*/ 422 w 422"/>
                  <a:gd name="T11" fmla="*/ 188 h 924"/>
                  <a:gd name="T12" fmla="*/ 422 w 422"/>
                  <a:gd name="T13" fmla="*/ 371 h 924"/>
                  <a:gd name="T14" fmla="*/ 320 w 422"/>
                  <a:gd name="T15" fmla="*/ 371 h 924"/>
                  <a:gd name="T16" fmla="*/ 320 w 422"/>
                  <a:gd name="T17" fmla="*/ 650 h 924"/>
                  <a:gd name="T18" fmla="*/ 211 w 422"/>
                  <a:gd name="T19" fmla="*/ 650 h 924"/>
                  <a:gd name="T20" fmla="*/ 211 w 422"/>
                  <a:gd name="T21" fmla="*/ 741 h 924"/>
                  <a:gd name="T22" fmla="*/ 109 w 422"/>
                  <a:gd name="T23" fmla="*/ 741 h 924"/>
                  <a:gd name="T24" fmla="*/ 109 w 422"/>
                  <a:gd name="T25" fmla="*/ 924 h 924"/>
                  <a:gd name="T26" fmla="*/ 0 w 422"/>
                  <a:gd name="T27" fmla="*/ 924 h 924"/>
                  <a:gd name="T28" fmla="*/ 0 w 422"/>
                  <a:gd name="T29" fmla="*/ 0 h 9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2"/>
                  <a:gd name="T46" fmla="*/ 0 h 924"/>
                  <a:gd name="T47" fmla="*/ 422 w 422"/>
                  <a:gd name="T48" fmla="*/ 924 h 9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2" h="924">
                    <a:moveTo>
                      <a:pt x="0" y="0"/>
                    </a:moveTo>
                    <a:lnTo>
                      <a:pt x="211" y="0"/>
                    </a:lnTo>
                    <a:lnTo>
                      <a:pt x="211" y="91"/>
                    </a:lnTo>
                    <a:lnTo>
                      <a:pt x="320" y="91"/>
                    </a:lnTo>
                    <a:lnTo>
                      <a:pt x="320" y="188"/>
                    </a:lnTo>
                    <a:lnTo>
                      <a:pt x="422" y="188"/>
                    </a:lnTo>
                    <a:lnTo>
                      <a:pt x="422" y="371"/>
                    </a:lnTo>
                    <a:lnTo>
                      <a:pt x="320" y="371"/>
                    </a:lnTo>
                    <a:lnTo>
                      <a:pt x="320" y="650"/>
                    </a:lnTo>
                    <a:lnTo>
                      <a:pt x="211" y="650"/>
                    </a:lnTo>
                    <a:lnTo>
                      <a:pt x="211" y="741"/>
                    </a:lnTo>
                    <a:lnTo>
                      <a:pt x="109" y="741"/>
                    </a:lnTo>
                    <a:lnTo>
                      <a:pt x="109" y="924"/>
                    </a:lnTo>
                    <a:lnTo>
                      <a:pt x="0" y="924"/>
                    </a:lnTo>
                    <a:lnTo>
                      <a:pt x="0" y="0"/>
                    </a:lnTo>
                    <a:close/>
                  </a:path>
                </a:pathLst>
              </a:custGeom>
              <a:solidFill>
                <a:srgbClr val="0000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0" name="Freeform 109"/>
              <p:cNvSpPr>
                <a:spLocks/>
              </p:cNvSpPr>
              <p:nvPr/>
            </p:nvSpPr>
            <p:spPr bwMode="auto">
              <a:xfrm>
                <a:off x="4444" y="1408"/>
                <a:ext cx="736" cy="371"/>
              </a:xfrm>
              <a:custGeom>
                <a:avLst/>
                <a:gdLst>
                  <a:gd name="T0" fmla="*/ 109 w 736"/>
                  <a:gd name="T1" fmla="*/ 0 h 371"/>
                  <a:gd name="T2" fmla="*/ 109 w 736"/>
                  <a:gd name="T3" fmla="*/ 188 h 371"/>
                  <a:gd name="T4" fmla="*/ 0 w 736"/>
                  <a:gd name="T5" fmla="*/ 188 h 371"/>
                  <a:gd name="T6" fmla="*/ 0 w 736"/>
                  <a:gd name="T7" fmla="*/ 280 h 371"/>
                  <a:gd name="T8" fmla="*/ 211 w 736"/>
                  <a:gd name="T9" fmla="*/ 280 h 371"/>
                  <a:gd name="T10" fmla="*/ 211 w 736"/>
                  <a:gd name="T11" fmla="*/ 371 h 371"/>
                  <a:gd name="T12" fmla="*/ 423 w 736"/>
                  <a:gd name="T13" fmla="*/ 371 h 371"/>
                  <a:gd name="T14" fmla="*/ 423 w 736"/>
                  <a:gd name="T15" fmla="*/ 188 h 371"/>
                  <a:gd name="T16" fmla="*/ 525 w 736"/>
                  <a:gd name="T17" fmla="*/ 188 h 371"/>
                  <a:gd name="T18" fmla="*/ 525 w 736"/>
                  <a:gd name="T19" fmla="*/ 280 h 371"/>
                  <a:gd name="T20" fmla="*/ 736 w 736"/>
                  <a:gd name="T21" fmla="*/ 280 h 371"/>
                  <a:gd name="T22" fmla="*/ 736 w 736"/>
                  <a:gd name="T23" fmla="*/ 91 h 371"/>
                  <a:gd name="T24" fmla="*/ 634 w 736"/>
                  <a:gd name="T25" fmla="*/ 91 h 371"/>
                  <a:gd name="T26" fmla="*/ 634 w 736"/>
                  <a:gd name="T27" fmla="*/ 0 h 371"/>
                  <a:gd name="T28" fmla="*/ 109 w 736"/>
                  <a:gd name="T29" fmla="*/ 0 h 37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36"/>
                  <a:gd name="T46" fmla="*/ 0 h 371"/>
                  <a:gd name="T47" fmla="*/ 736 w 736"/>
                  <a:gd name="T48" fmla="*/ 371 h 37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36" h="371">
                    <a:moveTo>
                      <a:pt x="109" y="0"/>
                    </a:moveTo>
                    <a:lnTo>
                      <a:pt x="109" y="188"/>
                    </a:lnTo>
                    <a:lnTo>
                      <a:pt x="0" y="188"/>
                    </a:lnTo>
                    <a:lnTo>
                      <a:pt x="0" y="280"/>
                    </a:lnTo>
                    <a:lnTo>
                      <a:pt x="211" y="280"/>
                    </a:lnTo>
                    <a:lnTo>
                      <a:pt x="211" y="371"/>
                    </a:lnTo>
                    <a:lnTo>
                      <a:pt x="423" y="371"/>
                    </a:lnTo>
                    <a:lnTo>
                      <a:pt x="423" y="188"/>
                    </a:lnTo>
                    <a:lnTo>
                      <a:pt x="525" y="188"/>
                    </a:lnTo>
                    <a:lnTo>
                      <a:pt x="525" y="280"/>
                    </a:lnTo>
                    <a:lnTo>
                      <a:pt x="736" y="280"/>
                    </a:lnTo>
                    <a:lnTo>
                      <a:pt x="736" y="91"/>
                    </a:lnTo>
                    <a:lnTo>
                      <a:pt x="634" y="91"/>
                    </a:lnTo>
                    <a:lnTo>
                      <a:pt x="634" y="0"/>
                    </a:lnTo>
                    <a:lnTo>
                      <a:pt x="109" y="0"/>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1" name="Freeform 110"/>
              <p:cNvSpPr>
                <a:spLocks/>
              </p:cNvSpPr>
              <p:nvPr/>
            </p:nvSpPr>
            <p:spPr bwMode="auto">
              <a:xfrm>
                <a:off x="4655" y="2155"/>
                <a:ext cx="737" cy="742"/>
              </a:xfrm>
              <a:custGeom>
                <a:avLst/>
                <a:gdLst>
                  <a:gd name="T0" fmla="*/ 737 w 737"/>
                  <a:gd name="T1" fmla="*/ 92 h 742"/>
                  <a:gd name="T2" fmla="*/ 628 w 737"/>
                  <a:gd name="T3" fmla="*/ 92 h 742"/>
                  <a:gd name="T4" fmla="*/ 628 w 737"/>
                  <a:gd name="T5" fmla="*/ 0 h 742"/>
                  <a:gd name="T6" fmla="*/ 423 w 737"/>
                  <a:gd name="T7" fmla="*/ 0 h 742"/>
                  <a:gd name="T8" fmla="*/ 423 w 737"/>
                  <a:gd name="T9" fmla="*/ 92 h 742"/>
                  <a:gd name="T10" fmla="*/ 314 w 737"/>
                  <a:gd name="T11" fmla="*/ 92 h 742"/>
                  <a:gd name="T12" fmla="*/ 314 w 737"/>
                  <a:gd name="T13" fmla="*/ 183 h 742"/>
                  <a:gd name="T14" fmla="*/ 212 w 737"/>
                  <a:gd name="T15" fmla="*/ 183 h 742"/>
                  <a:gd name="T16" fmla="*/ 212 w 737"/>
                  <a:gd name="T17" fmla="*/ 280 h 742"/>
                  <a:gd name="T18" fmla="*/ 423 w 737"/>
                  <a:gd name="T19" fmla="*/ 280 h 742"/>
                  <a:gd name="T20" fmla="*/ 423 w 737"/>
                  <a:gd name="T21" fmla="*/ 371 h 742"/>
                  <a:gd name="T22" fmla="*/ 314 w 737"/>
                  <a:gd name="T23" fmla="*/ 371 h 742"/>
                  <a:gd name="T24" fmla="*/ 314 w 737"/>
                  <a:gd name="T25" fmla="*/ 462 h 742"/>
                  <a:gd name="T26" fmla="*/ 212 w 737"/>
                  <a:gd name="T27" fmla="*/ 462 h 742"/>
                  <a:gd name="T28" fmla="*/ 212 w 737"/>
                  <a:gd name="T29" fmla="*/ 559 h 742"/>
                  <a:gd name="T30" fmla="*/ 0 w 737"/>
                  <a:gd name="T31" fmla="*/ 559 h 742"/>
                  <a:gd name="T32" fmla="*/ 0 w 737"/>
                  <a:gd name="T33" fmla="*/ 651 h 742"/>
                  <a:gd name="T34" fmla="*/ 314 w 737"/>
                  <a:gd name="T35" fmla="*/ 651 h 742"/>
                  <a:gd name="T36" fmla="*/ 314 w 737"/>
                  <a:gd name="T37" fmla="*/ 742 h 742"/>
                  <a:gd name="T38" fmla="*/ 525 w 737"/>
                  <a:gd name="T39" fmla="*/ 742 h 742"/>
                  <a:gd name="T40" fmla="*/ 525 w 737"/>
                  <a:gd name="T41" fmla="*/ 651 h 742"/>
                  <a:gd name="T42" fmla="*/ 628 w 737"/>
                  <a:gd name="T43" fmla="*/ 651 h 742"/>
                  <a:gd name="T44" fmla="*/ 628 w 737"/>
                  <a:gd name="T45" fmla="*/ 559 h 742"/>
                  <a:gd name="T46" fmla="*/ 525 w 737"/>
                  <a:gd name="T47" fmla="*/ 559 h 742"/>
                  <a:gd name="T48" fmla="*/ 525 w 737"/>
                  <a:gd name="T49" fmla="*/ 462 h 742"/>
                  <a:gd name="T50" fmla="*/ 737 w 737"/>
                  <a:gd name="T51" fmla="*/ 462 h 742"/>
                  <a:gd name="T52" fmla="*/ 737 w 737"/>
                  <a:gd name="T53" fmla="*/ 92 h 7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37"/>
                  <a:gd name="T82" fmla="*/ 0 h 742"/>
                  <a:gd name="T83" fmla="*/ 737 w 737"/>
                  <a:gd name="T84" fmla="*/ 742 h 7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37" h="742">
                    <a:moveTo>
                      <a:pt x="737" y="92"/>
                    </a:moveTo>
                    <a:lnTo>
                      <a:pt x="628" y="92"/>
                    </a:lnTo>
                    <a:lnTo>
                      <a:pt x="628" y="0"/>
                    </a:lnTo>
                    <a:lnTo>
                      <a:pt x="423" y="0"/>
                    </a:lnTo>
                    <a:lnTo>
                      <a:pt x="423" y="92"/>
                    </a:lnTo>
                    <a:lnTo>
                      <a:pt x="314" y="92"/>
                    </a:lnTo>
                    <a:lnTo>
                      <a:pt x="314" y="183"/>
                    </a:lnTo>
                    <a:lnTo>
                      <a:pt x="212" y="183"/>
                    </a:lnTo>
                    <a:lnTo>
                      <a:pt x="212" y="280"/>
                    </a:lnTo>
                    <a:lnTo>
                      <a:pt x="423" y="280"/>
                    </a:lnTo>
                    <a:lnTo>
                      <a:pt x="423" y="371"/>
                    </a:lnTo>
                    <a:lnTo>
                      <a:pt x="314" y="371"/>
                    </a:lnTo>
                    <a:lnTo>
                      <a:pt x="314" y="462"/>
                    </a:lnTo>
                    <a:lnTo>
                      <a:pt x="212" y="462"/>
                    </a:lnTo>
                    <a:lnTo>
                      <a:pt x="212" y="559"/>
                    </a:lnTo>
                    <a:lnTo>
                      <a:pt x="0" y="559"/>
                    </a:lnTo>
                    <a:lnTo>
                      <a:pt x="0" y="651"/>
                    </a:lnTo>
                    <a:lnTo>
                      <a:pt x="314" y="651"/>
                    </a:lnTo>
                    <a:lnTo>
                      <a:pt x="314" y="742"/>
                    </a:lnTo>
                    <a:lnTo>
                      <a:pt x="525" y="742"/>
                    </a:lnTo>
                    <a:lnTo>
                      <a:pt x="525" y="651"/>
                    </a:lnTo>
                    <a:lnTo>
                      <a:pt x="628" y="651"/>
                    </a:lnTo>
                    <a:lnTo>
                      <a:pt x="628" y="559"/>
                    </a:lnTo>
                    <a:lnTo>
                      <a:pt x="525" y="559"/>
                    </a:lnTo>
                    <a:lnTo>
                      <a:pt x="525" y="462"/>
                    </a:lnTo>
                    <a:lnTo>
                      <a:pt x="737" y="462"/>
                    </a:lnTo>
                    <a:lnTo>
                      <a:pt x="737" y="92"/>
                    </a:lnTo>
                    <a:close/>
                  </a:path>
                </a:pathLst>
              </a:custGeom>
              <a:solidFill>
                <a:srgbClr val="FF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2" name="Freeform 111"/>
              <p:cNvSpPr>
                <a:spLocks/>
              </p:cNvSpPr>
              <p:nvPr/>
            </p:nvSpPr>
            <p:spPr bwMode="auto">
              <a:xfrm>
                <a:off x="4227" y="1403"/>
                <a:ext cx="1170" cy="1500"/>
              </a:xfrm>
              <a:custGeom>
                <a:avLst/>
                <a:gdLst>
                  <a:gd name="T0" fmla="*/ 6 w 1170"/>
                  <a:gd name="T1" fmla="*/ 1488 h 1500"/>
                  <a:gd name="T2" fmla="*/ 1159 w 1170"/>
                  <a:gd name="T3" fmla="*/ 1488 h 1500"/>
                  <a:gd name="T4" fmla="*/ 1159 w 1170"/>
                  <a:gd name="T5" fmla="*/ 11 h 1500"/>
                  <a:gd name="T6" fmla="*/ 6 w 1170"/>
                  <a:gd name="T7" fmla="*/ 11 h 1500"/>
                  <a:gd name="T8" fmla="*/ 6 w 1170"/>
                  <a:gd name="T9" fmla="*/ 0 h 1500"/>
                  <a:gd name="T10" fmla="*/ 1170 w 1170"/>
                  <a:gd name="T11" fmla="*/ 0 h 1500"/>
                  <a:gd name="T12" fmla="*/ 1170 w 1170"/>
                  <a:gd name="T13" fmla="*/ 1500 h 1500"/>
                  <a:gd name="T14" fmla="*/ 0 w 1170"/>
                  <a:gd name="T15" fmla="*/ 1500 h 1500"/>
                  <a:gd name="T16" fmla="*/ 0 w 1170"/>
                  <a:gd name="T17" fmla="*/ 1494 h 1500"/>
                  <a:gd name="T18" fmla="*/ 6 w 117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0"/>
                  <a:gd name="T31" fmla="*/ 0 h 1500"/>
                  <a:gd name="T32" fmla="*/ 1170 w 117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0" h="1500">
                    <a:moveTo>
                      <a:pt x="6" y="1488"/>
                    </a:moveTo>
                    <a:lnTo>
                      <a:pt x="1159" y="1488"/>
                    </a:lnTo>
                    <a:lnTo>
                      <a:pt x="1159" y="11"/>
                    </a:lnTo>
                    <a:lnTo>
                      <a:pt x="6" y="11"/>
                    </a:lnTo>
                    <a:lnTo>
                      <a:pt x="6" y="0"/>
                    </a:lnTo>
                    <a:lnTo>
                      <a:pt x="1170" y="0"/>
                    </a:lnTo>
                    <a:lnTo>
                      <a:pt x="1170" y="1500"/>
                    </a:lnTo>
                    <a:lnTo>
                      <a:pt x="0" y="1500"/>
                    </a:lnTo>
                    <a:lnTo>
                      <a:pt x="0" y="1494"/>
                    </a:lnTo>
                    <a:lnTo>
                      <a:pt x="6"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3" name="Freeform 112"/>
              <p:cNvSpPr>
                <a:spLocks/>
              </p:cNvSpPr>
              <p:nvPr/>
            </p:nvSpPr>
            <p:spPr bwMode="auto">
              <a:xfrm>
                <a:off x="4227"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4" name="Freeform 113"/>
              <p:cNvSpPr>
                <a:spLocks/>
              </p:cNvSpPr>
              <p:nvPr/>
            </p:nvSpPr>
            <p:spPr bwMode="auto">
              <a:xfrm>
                <a:off x="4964" y="1403"/>
                <a:ext cx="114" cy="1500"/>
              </a:xfrm>
              <a:custGeom>
                <a:avLst/>
                <a:gdLst>
                  <a:gd name="T0" fmla="*/ 5 w 114"/>
                  <a:gd name="T1" fmla="*/ 1488 h 1500"/>
                  <a:gd name="T2" fmla="*/ 102 w 114"/>
                  <a:gd name="T3" fmla="*/ 1488 h 1500"/>
                  <a:gd name="T4" fmla="*/ 102 w 114"/>
                  <a:gd name="T5" fmla="*/ 11 h 1500"/>
                  <a:gd name="T6" fmla="*/ 5 w 114"/>
                  <a:gd name="T7" fmla="*/ 11 h 1500"/>
                  <a:gd name="T8" fmla="*/ 5 w 114"/>
                  <a:gd name="T9" fmla="*/ 0 h 1500"/>
                  <a:gd name="T10" fmla="*/ 114 w 114"/>
                  <a:gd name="T11" fmla="*/ 0 h 1500"/>
                  <a:gd name="T12" fmla="*/ 114 w 114"/>
                  <a:gd name="T13" fmla="*/ 1500 h 1500"/>
                  <a:gd name="T14" fmla="*/ 0 w 114"/>
                  <a:gd name="T15" fmla="*/ 1500 h 1500"/>
                  <a:gd name="T16" fmla="*/ 0 w 114"/>
                  <a:gd name="T17" fmla="*/ 1494 h 1500"/>
                  <a:gd name="T18" fmla="*/ 5 w 114"/>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500"/>
                  <a:gd name="T32" fmla="*/ 114 w 114"/>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500">
                    <a:moveTo>
                      <a:pt x="5" y="1488"/>
                    </a:moveTo>
                    <a:lnTo>
                      <a:pt x="102" y="1488"/>
                    </a:lnTo>
                    <a:lnTo>
                      <a:pt x="102" y="11"/>
                    </a:lnTo>
                    <a:lnTo>
                      <a:pt x="5" y="11"/>
                    </a:lnTo>
                    <a:lnTo>
                      <a:pt x="5" y="0"/>
                    </a:lnTo>
                    <a:lnTo>
                      <a:pt x="114" y="0"/>
                    </a:lnTo>
                    <a:lnTo>
                      <a:pt x="114" y="1500"/>
                    </a:lnTo>
                    <a:lnTo>
                      <a:pt x="0" y="1500"/>
                    </a:lnTo>
                    <a:lnTo>
                      <a:pt x="0" y="1494"/>
                    </a:lnTo>
                    <a:lnTo>
                      <a:pt x="5"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5" name="Freeform 114"/>
              <p:cNvSpPr>
                <a:spLocks/>
              </p:cNvSpPr>
              <p:nvPr/>
            </p:nvSpPr>
            <p:spPr bwMode="auto">
              <a:xfrm>
                <a:off x="4964" y="1403"/>
                <a:ext cx="11" cy="1494"/>
              </a:xfrm>
              <a:custGeom>
                <a:avLst/>
                <a:gdLst>
                  <a:gd name="T0" fmla="*/ 11 w 11"/>
                  <a:gd name="T1" fmla="*/ 5 h 1494"/>
                  <a:gd name="T2" fmla="*/ 11 w 11"/>
                  <a:gd name="T3" fmla="*/ 1494 h 1494"/>
                  <a:gd name="T4" fmla="*/ 0 w 11"/>
                  <a:gd name="T5" fmla="*/ 1494 h 1494"/>
                  <a:gd name="T6" fmla="*/ 0 w 11"/>
                  <a:gd name="T7" fmla="*/ 0 h 1494"/>
                  <a:gd name="T8" fmla="*/ 5 w 11"/>
                  <a:gd name="T9" fmla="*/ 0 h 1494"/>
                  <a:gd name="T10" fmla="*/ 11 w 11"/>
                  <a:gd name="T11" fmla="*/ 5 h 1494"/>
                  <a:gd name="T12" fmla="*/ 0 60000 65536"/>
                  <a:gd name="T13" fmla="*/ 0 60000 65536"/>
                  <a:gd name="T14" fmla="*/ 0 60000 65536"/>
                  <a:gd name="T15" fmla="*/ 0 60000 65536"/>
                  <a:gd name="T16" fmla="*/ 0 60000 65536"/>
                  <a:gd name="T17" fmla="*/ 0 60000 65536"/>
                  <a:gd name="T18" fmla="*/ 0 w 11"/>
                  <a:gd name="T19" fmla="*/ 0 h 1494"/>
                  <a:gd name="T20" fmla="*/ 11 w 11"/>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1" h="1494">
                    <a:moveTo>
                      <a:pt x="11" y="5"/>
                    </a:moveTo>
                    <a:lnTo>
                      <a:pt x="11" y="1494"/>
                    </a:lnTo>
                    <a:lnTo>
                      <a:pt x="0" y="1494"/>
                    </a:lnTo>
                    <a:lnTo>
                      <a:pt x="0" y="0"/>
                    </a:lnTo>
                    <a:lnTo>
                      <a:pt x="5" y="0"/>
                    </a:lnTo>
                    <a:lnTo>
                      <a:pt x="11"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16" name="Freeform 115"/>
              <p:cNvSpPr>
                <a:spLocks/>
              </p:cNvSpPr>
              <p:nvPr/>
            </p:nvSpPr>
            <p:spPr bwMode="auto">
              <a:xfrm>
                <a:off x="4233" y="1408"/>
                <a:ext cx="1159" cy="97"/>
              </a:xfrm>
              <a:custGeom>
                <a:avLst/>
                <a:gdLst>
                  <a:gd name="T0" fmla="*/ 1159 w 1159"/>
                  <a:gd name="T1" fmla="*/ 0 h 97"/>
                  <a:gd name="T2" fmla="*/ 1159 w 1159"/>
                  <a:gd name="T3" fmla="*/ 91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1"/>
                    </a:lnTo>
                    <a:lnTo>
                      <a:pt x="0" y="97"/>
                    </a:lnTo>
                    <a:lnTo>
                      <a:pt x="0" y="0"/>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17" name="Freeform 116"/>
              <p:cNvSpPr>
                <a:spLocks/>
              </p:cNvSpPr>
              <p:nvPr/>
            </p:nvSpPr>
            <p:spPr bwMode="auto">
              <a:xfrm>
                <a:off x="4233" y="1499"/>
                <a:ext cx="1159" cy="97"/>
              </a:xfrm>
              <a:custGeom>
                <a:avLst/>
                <a:gdLst>
                  <a:gd name="T0" fmla="*/ 1159 w 1159"/>
                  <a:gd name="T1" fmla="*/ 0 h 97"/>
                  <a:gd name="T2" fmla="*/ 1159 w 1159"/>
                  <a:gd name="T3" fmla="*/ 97 h 97"/>
                  <a:gd name="T4" fmla="*/ 0 w 1159"/>
                  <a:gd name="T5" fmla="*/ 97 h 97"/>
                  <a:gd name="T6" fmla="*/ 0 w 1159"/>
                  <a:gd name="T7" fmla="*/ 6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7"/>
                    </a:lnTo>
                    <a:lnTo>
                      <a:pt x="0" y="97"/>
                    </a:lnTo>
                    <a:lnTo>
                      <a:pt x="0" y="6"/>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18" name="Freeform 117"/>
              <p:cNvSpPr>
                <a:spLocks/>
              </p:cNvSpPr>
              <p:nvPr/>
            </p:nvSpPr>
            <p:spPr bwMode="auto">
              <a:xfrm>
                <a:off x="4233" y="1596"/>
                <a:ext cx="1159" cy="97"/>
              </a:xfrm>
              <a:custGeom>
                <a:avLst/>
                <a:gdLst>
                  <a:gd name="T0" fmla="*/ 1159 w 1159"/>
                  <a:gd name="T1" fmla="*/ 0 h 97"/>
                  <a:gd name="T2" fmla="*/ 1159 w 1159"/>
                  <a:gd name="T3" fmla="*/ 92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2"/>
                    </a:lnTo>
                    <a:lnTo>
                      <a:pt x="0" y="97"/>
                    </a:lnTo>
                    <a:lnTo>
                      <a:pt x="0" y="0"/>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19" name="Freeform 118"/>
              <p:cNvSpPr>
                <a:spLocks/>
              </p:cNvSpPr>
              <p:nvPr/>
            </p:nvSpPr>
            <p:spPr bwMode="auto">
              <a:xfrm>
                <a:off x="4233" y="1790"/>
                <a:ext cx="1159" cy="97"/>
              </a:xfrm>
              <a:custGeom>
                <a:avLst/>
                <a:gdLst>
                  <a:gd name="T0" fmla="*/ 1159 w 1159"/>
                  <a:gd name="T1" fmla="*/ 0 h 97"/>
                  <a:gd name="T2" fmla="*/ 1159 w 1159"/>
                  <a:gd name="T3" fmla="*/ 92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2"/>
                    </a:lnTo>
                    <a:lnTo>
                      <a:pt x="0" y="97"/>
                    </a:lnTo>
                    <a:lnTo>
                      <a:pt x="0" y="0"/>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20" name="Freeform 119"/>
              <p:cNvSpPr>
                <a:spLocks/>
              </p:cNvSpPr>
              <p:nvPr/>
            </p:nvSpPr>
            <p:spPr bwMode="auto">
              <a:xfrm>
                <a:off x="4233" y="1882"/>
                <a:ext cx="1159" cy="97"/>
              </a:xfrm>
              <a:custGeom>
                <a:avLst/>
                <a:gdLst>
                  <a:gd name="T0" fmla="*/ 1159 w 1159"/>
                  <a:gd name="T1" fmla="*/ 0 h 97"/>
                  <a:gd name="T2" fmla="*/ 1159 w 1159"/>
                  <a:gd name="T3" fmla="*/ 97 h 97"/>
                  <a:gd name="T4" fmla="*/ 0 w 1159"/>
                  <a:gd name="T5" fmla="*/ 97 h 97"/>
                  <a:gd name="T6" fmla="*/ 0 w 1159"/>
                  <a:gd name="T7" fmla="*/ 5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7"/>
                    </a:lnTo>
                    <a:lnTo>
                      <a:pt x="0" y="97"/>
                    </a:lnTo>
                    <a:lnTo>
                      <a:pt x="0" y="5"/>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21" name="Freeform 120"/>
              <p:cNvSpPr>
                <a:spLocks/>
              </p:cNvSpPr>
              <p:nvPr/>
            </p:nvSpPr>
            <p:spPr bwMode="auto">
              <a:xfrm>
                <a:off x="4233" y="1979"/>
                <a:ext cx="1159" cy="97"/>
              </a:xfrm>
              <a:custGeom>
                <a:avLst/>
                <a:gdLst>
                  <a:gd name="T0" fmla="*/ 1159 w 1159"/>
                  <a:gd name="T1" fmla="*/ 0 h 97"/>
                  <a:gd name="T2" fmla="*/ 1159 w 1159"/>
                  <a:gd name="T3" fmla="*/ 91 h 97"/>
                  <a:gd name="T4" fmla="*/ 0 w 1159"/>
                  <a:gd name="T5" fmla="*/ 97 h 97"/>
                  <a:gd name="T6" fmla="*/ 0 w 1159"/>
                  <a:gd name="T7" fmla="*/ 0 h 97"/>
                  <a:gd name="T8" fmla="*/ 1159 w 1159"/>
                  <a:gd name="T9" fmla="*/ 0 h 97"/>
                  <a:gd name="T10" fmla="*/ 0 60000 65536"/>
                  <a:gd name="T11" fmla="*/ 0 60000 65536"/>
                  <a:gd name="T12" fmla="*/ 0 60000 65536"/>
                  <a:gd name="T13" fmla="*/ 0 60000 65536"/>
                  <a:gd name="T14" fmla="*/ 0 60000 65536"/>
                  <a:gd name="T15" fmla="*/ 0 w 1159"/>
                  <a:gd name="T16" fmla="*/ 0 h 97"/>
                  <a:gd name="T17" fmla="*/ 1159 w 1159"/>
                  <a:gd name="T18" fmla="*/ 97 h 97"/>
                </a:gdLst>
                <a:ahLst/>
                <a:cxnLst>
                  <a:cxn ang="T10">
                    <a:pos x="T0" y="T1"/>
                  </a:cxn>
                  <a:cxn ang="T11">
                    <a:pos x="T2" y="T3"/>
                  </a:cxn>
                  <a:cxn ang="T12">
                    <a:pos x="T4" y="T5"/>
                  </a:cxn>
                  <a:cxn ang="T13">
                    <a:pos x="T6" y="T7"/>
                  </a:cxn>
                  <a:cxn ang="T14">
                    <a:pos x="T8" y="T9"/>
                  </a:cxn>
                </a:cxnLst>
                <a:rect l="T15" t="T16" r="T17" b="T18"/>
                <a:pathLst>
                  <a:path w="1159" h="97">
                    <a:moveTo>
                      <a:pt x="1159" y="0"/>
                    </a:moveTo>
                    <a:lnTo>
                      <a:pt x="1159" y="91"/>
                    </a:lnTo>
                    <a:lnTo>
                      <a:pt x="0" y="97"/>
                    </a:lnTo>
                    <a:lnTo>
                      <a:pt x="0" y="0"/>
                    </a:lnTo>
                    <a:lnTo>
                      <a:pt x="1159"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22" name="Freeform 121"/>
              <p:cNvSpPr>
                <a:spLocks/>
              </p:cNvSpPr>
              <p:nvPr/>
            </p:nvSpPr>
            <p:spPr bwMode="auto">
              <a:xfrm>
                <a:off x="5277" y="1408"/>
                <a:ext cx="115" cy="1495"/>
              </a:xfrm>
              <a:custGeom>
                <a:avLst/>
                <a:gdLst>
                  <a:gd name="T0" fmla="*/ 6 w 115"/>
                  <a:gd name="T1" fmla="*/ 1483 h 1495"/>
                  <a:gd name="T2" fmla="*/ 103 w 115"/>
                  <a:gd name="T3" fmla="*/ 1483 h 1495"/>
                  <a:gd name="T4" fmla="*/ 103 w 115"/>
                  <a:gd name="T5" fmla="*/ 12 h 1495"/>
                  <a:gd name="T6" fmla="*/ 6 w 115"/>
                  <a:gd name="T7" fmla="*/ 12 h 1495"/>
                  <a:gd name="T8" fmla="*/ 6 w 115"/>
                  <a:gd name="T9" fmla="*/ 0 h 1495"/>
                  <a:gd name="T10" fmla="*/ 115 w 115"/>
                  <a:gd name="T11" fmla="*/ 0 h 1495"/>
                  <a:gd name="T12" fmla="*/ 115 w 115"/>
                  <a:gd name="T13" fmla="*/ 1495 h 1495"/>
                  <a:gd name="T14" fmla="*/ 0 w 115"/>
                  <a:gd name="T15" fmla="*/ 1495 h 1495"/>
                  <a:gd name="T16" fmla="*/ 0 w 115"/>
                  <a:gd name="T17" fmla="*/ 1489 h 1495"/>
                  <a:gd name="T18" fmla="*/ 6 w 115"/>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1495"/>
                  <a:gd name="T32" fmla="*/ 115 w 115"/>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1495">
                    <a:moveTo>
                      <a:pt x="6" y="1483"/>
                    </a:moveTo>
                    <a:lnTo>
                      <a:pt x="103" y="1483"/>
                    </a:lnTo>
                    <a:lnTo>
                      <a:pt x="103" y="12"/>
                    </a:lnTo>
                    <a:lnTo>
                      <a:pt x="6" y="12"/>
                    </a:lnTo>
                    <a:lnTo>
                      <a:pt x="6" y="0"/>
                    </a:lnTo>
                    <a:lnTo>
                      <a:pt x="115" y="0"/>
                    </a:lnTo>
                    <a:lnTo>
                      <a:pt x="115"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3" name="Freeform 122"/>
              <p:cNvSpPr>
                <a:spLocks/>
              </p:cNvSpPr>
              <p:nvPr/>
            </p:nvSpPr>
            <p:spPr bwMode="auto">
              <a:xfrm>
                <a:off x="5277"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4" name="Freeform 123"/>
              <p:cNvSpPr>
                <a:spLocks/>
              </p:cNvSpPr>
              <p:nvPr/>
            </p:nvSpPr>
            <p:spPr bwMode="auto">
              <a:xfrm>
                <a:off x="5066"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5" name="Freeform 124"/>
              <p:cNvSpPr>
                <a:spLocks/>
              </p:cNvSpPr>
              <p:nvPr/>
            </p:nvSpPr>
            <p:spPr bwMode="auto">
              <a:xfrm>
                <a:off x="5066"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6" name="Freeform 125"/>
              <p:cNvSpPr>
                <a:spLocks/>
              </p:cNvSpPr>
              <p:nvPr/>
            </p:nvSpPr>
            <p:spPr bwMode="auto">
              <a:xfrm>
                <a:off x="5175"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7" name="Freeform 126"/>
              <p:cNvSpPr>
                <a:spLocks/>
              </p:cNvSpPr>
              <p:nvPr/>
            </p:nvSpPr>
            <p:spPr bwMode="auto">
              <a:xfrm>
                <a:off x="5175"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8" name="Freeform 127"/>
              <p:cNvSpPr>
                <a:spLocks/>
              </p:cNvSpPr>
              <p:nvPr/>
            </p:nvSpPr>
            <p:spPr bwMode="auto">
              <a:xfrm>
                <a:off x="4964"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29" name="Freeform 128"/>
              <p:cNvSpPr>
                <a:spLocks/>
              </p:cNvSpPr>
              <p:nvPr/>
            </p:nvSpPr>
            <p:spPr bwMode="auto">
              <a:xfrm>
                <a:off x="4964"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0" name="Freeform 129"/>
              <p:cNvSpPr>
                <a:spLocks/>
              </p:cNvSpPr>
              <p:nvPr/>
            </p:nvSpPr>
            <p:spPr bwMode="auto">
              <a:xfrm>
                <a:off x="4855" y="1403"/>
                <a:ext cx="120" cy="1500"/>
              </a:xfrm>
              <a:custGeom>
                <a:avLst/>
                <a:gdLst>
                  <a:gd name="T0" fmla="*/ 6 w 120"/>
                  <a:gd name="T1" fmla="*/ 1488 h 1500"/>
                  <a:gd name="T2" fmla="*/ 109 w 120"/>
                  <a:gd name="T3" fmla="*/ 1488 h 1500"/>
                  <a:gd name="T4" fmla="*/ 109 w 120"/>
                  <a:gd name="T5" fmla="*/ 11 h 1500"/>
                  <a:gd name="T6" fmla="*/ 6 w 120"/>
                  <a:gd name="T7" fmla="*/ 11 h 1500"/>
                  <a:gd name="T8" fmla="*/ 6 w 120"/>
                  <a:gd name="T9" fmla="*/ 0 h 1500"/>
                  <a:gd name="T10" fmla="*/ 120 w 120"/>
                  <a:gd name="T11" fmla="*/ 0 h 1500"/>
                  <a:gd name="T12" fmla="*/ 120 w 120"/>
                  <a:gd name="T13" fmla="*/ 1500 h 1500"/>
                  <a:gd name="T14" fmla="*/ 0 w 120"/>
                  <a:gd name="T15" fmla="*/ 1500 h 1500"/>
                  <a:gd name="T16" fmla="*/ 0 w 120"/>
                  <a:gd name="T17" fmla="*/ 1494 h 1500"/>
                  <a:gd name="T18" fmla="*/ 6 w 120"/>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500"/>
                  <a:gd name="T32" fmla="*/ 120 w 120"/>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500">
                    <a:moveTo>
                      <a:pt x="6" y="1488"/>
                    </a:moveTo>
                    <a:lnTo>
                      <a:pt x="109" y="1488"/>
                    </a:lnTo>
                    <a:lnTo>
                      <a:pt x="109" y="11"/>
                    </a:lnTo>
                    <a:lnTo>
                      <a:pt x="6" y="11"/>
                    </a:lnTo>
                    <a:lnTo>
                      <a:pt x="6" y="0"/>
                    </a:lnTo>
                    <a:lnTo>
                      <a:pt x="120" y="0"/>
                    </a:lnTo>
                    <a:lnTo>
                      <a:pt x="120" y="1500"/>
                    </a:lnTo>
                    <a:lnTo>
                      <a:pt x="0" y="1500"/>
                    </a:lnTo>
                    <a:lnTo>
                      <a:pt x="0" y="1494"/>
                    </a:lnTo>
                    <a:lnTo>
                      <a:pt x="6"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1" name="Freeform 130"/>
              <p:cNvSpPr>
                <a:spLocks/>
              </p:cNvSpPr>
              <p:nvPr/>
            </p:nvSpPr>
            <p:spPr bwMode="auto">
              <a:xfrm>
                <a:off x="4855"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2" name="Freeform 131"/>
              <p:cNvSpPr>
                <a:spLocks/>
              </p:cNvSpPr>
              <p:nvPr/>
            </p:nvSpPr>
            <p:spPr bwMode="auto">
              <a:xfrm>
                <a:off x="4752" y="1403"/>
                <a:ext cx="115" cy="1500"/>
              </a:xfrm>
              <a:custGeom>
                <a:avLst/>
                <a:gdLst>
                  <a:gd name="T0" fmla="*/ 6 w 115"/>
                  <a:gd name="T1" fmla="*/ 1488 h 1500"/>
                  <a:gd name="T2" fmla="*/ 103 w 115"/>
                  <a:gd name="T3" fmla="*/ 1488 h 1500"/>
                  <a:gd name="T4" fmla="*/ 103 w 115"/>
                  <a:gd name="T5" fmla="*/ 11 h 1500"/>
                  <a:gd name="T6" fmla="*/ 6 w 115"/>
                  <a:gd name="T7" fmla="*/ 11 h 1500"/>
                  <a:gd name="T8" fmla="*/ 6 w 115"/>
                  <a:gd name="T9" fmla="*/ 0 h 1500"/>
                  <a:gd name="T10" fmla="*/ 115 w 115"/>
                  <a:gd name="T11" fmla="*/ 0 h 1500"/>
                  <a:gd name="T12" fmla="*/ 115 w 115"/>
                  <a:gd name="T13" fmla="*/ 1500 h 1500"/>
                  <a:gd name="T14" fmla="*/ 0 w 115"/>
                  <a:gd name="T15" fmla="*/ 1500 h 1500"/>
                  <a:gd name="T16" fmla="*/ 0 w 115"/>
                  <a:gd name="T17" fmla="*/ 1494 h 1500"/>
                  <a:gd name="T18" fmla="*/ 6 w 115"/>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1500"/>
                  <a:gd name="T32" fmla="*/ 115 w 115"/>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1500">
                    <a:moveTo>
                      <a:pt x="6" y="1488"/>
                    </a:moveTo>
                    <a:lnTo>
                      <a:pt x="103" y="1488"/>
                    </a:lnTo>
                    <a:lnTo>
                      <a:pt x="103" y="11"/>
                    </a:lnTo>
                    <a:lnTo>
                      <a:pt x="6" y="11"/>
                    </a:lnTo>
                    <a:lnTo>
                      <a:pt x="6" y="0"/>
                    </a:lnTo>
                    <a:lnTo>
                      <a:pt x="115" y="0"/>
                    </a:lnTo>
                    <a:lnTo>
                      <a:pt x="115" y="1500"/>
                    </a:lnTo>
                    <a:lnTo>
                      <a:pt x="0" y="1500"/>
                    </a:lnTo>
                    <a:lnTo>
                      <a:pt x="0" y="1494"/>
                    </a:lnTo>
                    <a:lnTo>
                      <a:pt x="6"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3" name="Freeform 132"/>
              <p:cNvSpPr>
                <a:spLocks/>
              </p:cNvSpPr>
              <p:nvPr/>
            </p:nvSpPr>
            <p:spPr bwMode="auto">
              <a:xfrm>
                <a:off x="4752" y="1403"/>
                <a:ext cx="12" cy="1494"/>
              </a:xfrm>
              <a:custGeom>
                <a:avLst/>
                <a:gdLst>
                  <a:gd name="T0" fmla="*/ 12 w 12"/>
                  <a:gd name="T1" fmla="*/ 5 h 1494"/>
                  <a:gd name="T2" fmla="*/ 12 w 12"/>
                  <a:gd name="T3" fmla="*/ 1494 h 1494"/>
                  <a:gd name="T4" fmla="*/ 0 w 12"/>
                  <a:gd name="T5" fmla="*/ 1494 h 1494"/>
                  <a:gd name="T6" fmla="*/ 0 w 12"/>
                  <a:gd name="T7" fmla="*/ 0 h 1494"/>
                  <a:gd name="T8" fmla="*/ 6 w 12"/>
                  <a:gd name="T9" fmla="*/ 0 h 1494"/>
                  <a:gd name="T10" fmla="*/ 12 w 12"/>
                  <a:gd name="T11" fmla="*/ 5 h 1494"/>
                  <a:gd name="T12" fmla="*/ 0 60000 65536"/>
                  <a:gd name="T13" fmla="*/ 0 60000 65536"/>
                  <a:gd name="T14" fmla="*/ 0 60000 65536"/>
                  <a:gd name="T15" fmla="*/ 0 60000 65536"/>
                  <a:gd name="T16" fmla="*/ 0 60000 65536"/>
                  <a:gd name="T17" fmla="*/ 0 60000 65536"/>
                  <a:gd name="T18" fmla="*/ 0 w 12"/>
                  <a:gd name="T19" fmla="*/ 0 h 1494"/>
                  <a:gd name="T20" fmla="*/ 12 w 12"/>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2" h="1494">
                    <a:moveTo>
                      <a:pt x="12" y="5"/>
                    </a:moveTo>
                    <a:lnTo>
                      <a:pt x="12" y="1494"/>
                    </a:lnTo>
                    <a:lnTo>
                      <a:pt x="0" y="1494"/>
                    </a:lnTo>
                    <a:lnTo>
                      <a:pt x="0" y="0"/>
                    </a:lnTo>
                    <a:lnTo>
                      <a:pt x="6" y="0"/>
                    </a:lnTo>
                    <a:lnTo>
                      <a:pt x="12"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4" name="Freeform 133"/>
              <p:cNvSpPr>
                <a:spLocks/>
              </p:cNvSpPr>
              <p:nvPr/>
            </p:nvSpPr>
            <p:spPr bwMode="auto">
              <a:xfrm>
                <a:off x="4650" y="1403"/>
                <a:ext cx="114" cy="1500"/>
              </a:xfrm>
              <a:custGeom>
                <a:avLst/>
                <a:gdLst>
                  <a:gd name="T0" fmla="*/ 5 w 114"/>
                  <a:gd name="T1" fmla="*/ 1488 h 1500"/>
                  <a:gd name="T2" fmla="*/ 102 w 114"/>
                  <a:gd name="T3" fmla="*/ 1488 h 1500"/>
                  <a:gd name="T4" fmla="*/ 102 w 114"/>
                  <a:gd name="T5" fmla="*/ 11 h 1500"/>
                  <a:gd name="T6" fmla="*/ 5 w 114"/>
                  <a:gd name="T7" fmla="*/ 11 h 1500"/>
                  <a:gd name="T8" fmla="*/ 5 w 114"/>
                  <a:gd name="T9" fmla="*/ 0 h 1500"/>
                  <a:gd name="T10" fmla="*/ 114 w 114"/>
                  <a:gd name="T11" fmla="*/ 0 h 1500"/>
                  <a:gd name="T12" fmla="*/ 114 w 114"/>
                  <a:gd name="T13" fmla="*/ 1500 h 1500"/>
                  <a:gd name="T14" fmla="*/ 0 w 114"/>
                  <a:gd name="T15" fmla="*/ 1500 h 1500"/>
                  <a:gd name="T16" fmla="*/ 0 w 114"/>
                  <a:gd name="T17" fmla="*/ 1494 h 1500"/>
                  <a:gd name="T18" fmla="*/ 5 w 114"/>
                  <a:gd name="T19" fmla="*/ 1488 h 15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500"/>
                  <a:gd name="T32" fmla="*/ 114 w 114"/>
                  <a:gd name="T33" fmla="*/ 1500 h 15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500">
                    <a:moveTo>
                      <a:pt x="5" y="1488"/>
                    </a:moveTo>
                    <a:lnTo>
                      <a:pt x="102" y="1488"/>
                    </a:lnTo>
                    <a:lnTo>
                      <a:pt x="102" y="11"/>
                    </a:lnTo>
                    <a:lnTo>
                      <a:pt x="5" y="11"/>
                    </a:lnTo>
                    <a:lnTo>
                      <a:pt x="5" y="0"/>
                    </a:lnTo>
                    <a:lnTo>
                      <a:pt x="114" y="0"/>
                    </a:lnTo>
                    <a:lnTo>
                      <a:pt x="114" y="1500"/>
                    </a:lnTo>
                    <a:lnTo>
                      <a:pt x="0" y="1500"/>
                    </a:lnTo>
                    <a:lnTo>
                      <a:pt x="0" y="1494"/>
                    </a:lnTo>
                    <a:lnTo>
                      <a:pt x="5" y="148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5" name="Freeform 134"/>
              <p:cNvSpPr>
                <a:spLocks/>
              </p:cNvSpPr>
              <p:nvPr/>
            </p:nvSpPr>
            <p:spPr bwMode="auto">
              <a:xfrm>
                <a:off x="4650" y="1403"/>
                <a:ext cx="11" cy="1494"/>
              </a:xfrm>
              <a:custGeom>
                <a:avLst/>
                <a:gdLst>
                  <a:gd name="T0" fmla="*/ 11 w 11"/>
                  <a:gd name="T1" fmla="*/ 5 h 1494"/>
                  <a:gd name="T2" fmla="*/ 11 w 11"/>
                  <a:gd name="T3" fmla="*/ 1494 h 1494"/>
                  <a:gd name="T4" fmla="*/ 0 w 11"/>
                  <a:gd name="T5" fmla="*/ 1494 h 1494"/>
                  <a:gd name="T6" fmla="*/ 0 w 11"/>
                  <a:gd name="T7" fmla="*/ 0 h 1494"/>
                  <a:gd name="T8" fmla="*/ 5 w 11"/>
                  <a:gd name="T9" fmla="*/ 0 h 1494"/>
                  <a:gd name="T10" fmla="*/ 11 w 11"/>
                  <a:gd name="T11" fmla="*/ 5 h 1494"/>
                  <a:gd name="T12" fmla="*/ 0 60000 65536"/>
                  <a:gd name="T13" fmla="*/ 0 60000 65536"/>
                  <a:gd name="T14" fmla="*/ 0 60000 65536"/>
                  <a:gd name="T15" fmla="*/ 0 60000 65536"/>
                  <a:gd name="T16" fmla="*/ 0 60000 65536"/>
                  <a:gd name="T17" fmla="*/ 0 60000 65536"/>
                  <a:gd name="T18" fmla="*/ 0 w 11"/>
                  <a:gd name="T19" fmla="*/ 0 h 1494"/>
                  <a:gd name="T20" fmla="*/ 11 w 11"/>
                  <a:gd name="T21" fmla="*/ 1494 h 1494"/>
                </a:gdLst>
                <a:ahLst/>
                <a:cxnLst>
                  <a:cxn ang="T12">
                    <a:pos x="T0" y="T1"/>
                  </a:cxn>
                  <a:cxn ang="T13">
                    <a:pos x="T2" y="T3"/>
                  </a:cxn>
                  <a:cxn ang="T14">
                    <a:pos x="T4" y="T5"/>
                  </a:cxn>
                  <a:cxn ang="T15">
                    <a:pos x="T6" y="T7"/>
                  </a:cxn>
                  <a:cxn ang="T16">
                    <a:pos x="T8" y="T9"/>
                  </a:cxn>
                  <a:cxn ang="T17">
                    <a:pos x="T10" y="T11"/>
                  </a:cxn>
                </a:cxnLst>
                <a:rect l="T18" t="T19" r="T20" b="T21"/>
                <a:pathLst>
                  <a:path w="11" h="1494">
                    <a:moveTo>
                      <a:pt x="11" y="5"/>
                    </a:moveTo>
                    <a:lnTo>
                      <a:pt x="11" y="1494"/>
                    </a:lnTo>
                    <a:lnTo>
                      <a:pt x="0" y="1494"/>
                    </a:lnTo>
                    <a:lnTo>
                      <a:pt x="0" y="0"/>
                    </a:lnTo>
                    <a:lnTo>
                      <a:pt x="5" y="0"/>
                    </a:lnTo>
                    <a:lnTo>
                      <a:pt x="11" y="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6" name="Freeform 135"/>
              <p:cNvSpPr>
                <a:spLocks/>
              </p:cNvSpPr>
              <p:nvPr/>
            </p:nvSpPr>
            <p:spPr bwMode="auto">
              <a:xfrm>
                <a:off x="4541"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7" name="Freeform 136"/>
              <p:cNvSpPr>
                <a:spLocks/>
              </p:cNvSpPr>
              <p:nvPr/>
            </p:nvSpPr>
            <p:spPr bwMode="auto">
              <a:xfrm>
                <a:off x="4541"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8" name="Freeform 137"/>
              <p:cNvSpPr>
                <a:spLocks/>
              </p:cNvSpPr>
              <p:nvPr/>
            </p:nvSpPr>
            <p:spPr bwMode="auto">
              <a:xfrm>
                <a:off x="4439" y="1408"/>
                <a:ext cx="114" cy="1495"/>
              </a:xfrm>
              <a:custGeom>
                <a:avLst/>
                <a:gdLst>
                  <a:gd name="T0" fmla="*/ 5 w 114"/>
                  <a:gd name="T1" fmla="*/ 1483 h 1495"/>
                  <a:gd name="T2" fmla="*/ 102 w 114"/>
                  <a:gd name="T3" fmla="*/ 1483 h 1495"/>
                  <a:gd name="T4" fmla="*/ 102 w 114"/>
                  <a:gd name="T5" fmla="*/ 12 h 1495"/>
                  <a:gd name="T6" fmla="*/ 5 w 114"/>
                  <a:gd name="T7" fmla="*/ 12 h 1495"/>
                  <a:gd name="T8" fmla="*/ 5 w 114"/>
                  <a:gd name="T9" fmla="*/ 0 h 1495"/>
                  <a:gd name="T10" fmla="*/ 114 w 114"/>
                  <a:gd name="T11" fmla="*/ 0 h 1495"/>
                  <a:gd name="T12" fmla="*/ 114 w 114"/>
                  <a:gd name="T13" fmla="*/ 1495 h 1495"/>
                  <a:gd name="T14" fmla="*/ 0 w 114"/>
                  <a:gd name="T15" fmla="*/ 1495 h 1495"/>
                  <a:gd name="T16" fmla="*/ 0 w 114"/>
                  <a:gd name="T17" fmla="*/ 1489 h 1495"/>
                  <a:gd name="T18" fmla="*/ 5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5" y="1483"/>
                    </a:moveTo>
                    <a:lnTo>
                      <a:pt x="102" y="1483"/>
                    </a:lnTo>
                    <a:lnTo>
                      <a:pt x="102" y="12"/>
                    </a:lnTo>
                    <a:lnTo>
                      <a:pt x="5" y="12"/>
                    </a:lnTo>
                    <a:lnTo>
                      <a:pt x="5" y="0"/>
                    </a:lnTo>
                    <a:lnTo>
                      <a:pt x="114" y="0"/>
                    </a:lnTo>
                    <a:lnTo>
                      <a:pt x="114" y="1495"/>
                    </a:lnTo>
                    <a:lnTo>
                      <a:pt x="0" y="1495"/>
                    </a:lnTo>
                    <a:lnTo>
                      <a:pt x="0" y="1489"/>
                    </a:lnTo>
                    <a:lnTo>
                      <a:pt x="5"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39" name="Freeform 138"/>
              <p:cNvSpPr>
                <a:spLocks/>
              </p:cNvSpPr>
              <p:nvPr/>
            </p:nvSpPr>
            <p:spPr bwMode="auto">
              <a:xfrm>
                <a:off x="4439" y="1408"/>
                <a:ext cx="11" cy="1489"/>
              </a:xfrm>
              <a:custGeom>
                <a:avLst/>
                <a:gdLst>
                  <a:gd name="T0" fmla="*/ 11 w 11"/>
                  <a:gd name="T1" fmla="*/ 6 h 1489"/>
                  <a:gd name="T2" fmla="*/ 11 w 11"/>
                  <a:gd name="T3" fmla="*/ 1489 h 1489"/>
                  <a:gd name="T4" fmla="*/ 0 w 11"/>
                  <a:gd name="T5" fmla="*/ 1489 h 1489"/>
                  <a:gd name="T6" fmla="*/ 0 w 11"/>
                  <a:gd name="T7" fmla="*/ 0 h 1489"/>
                  <a:gd name="T8" fmla="*/ 5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0" name="Freeform 139"/>
              <p:cNvSpPr>
                <a:spLocks/>
              </p:cNvSpPr>
              <p:nvPr/>
            </p:nvSpPr>
            <p:spPr bwMode="auto">
              <a:xfrm>
                <a:off x="4336" y="1408"/>
                <a:ext cx="114" cy="1495"/>
              </a:xfrm>
              <a:custGeom>
                <a:avLst/>
                <a:gdLst>
                  <a:gd name="T0" fmla="*/ 6 w 114"/>
                  <a:gd name="T1" fmla="*/ 1483 h 1495"/>
                  <a:gd name="T2" fmla="*/ 103 w 114"/>
                  <a:gd name="T3" fmla="*/ 1483 h 1495"/>
                  <a:gd name="T4" fmla="*/ 103 w 114"/>
                  <a:gd name="T5" fmla="*/ 12 h 1495"/>
                  <a:gd name="T6" fmla="*/ 6 w 114"/>
                  <a:gd name="T7" fmla="*/ 12 h 1495"/>
                  <a:gd name="T8" fmla="*/ 6 w 114"/>
                  <a:gd name="T9" fmla="*/ 0 h 1495"/>
                  <a:gd name="T10" fmla="*/ 114 w 114"/>
                  <a:gd name="T11" fmla="*/ 0 h 1495"/>
                  <a:gd name="T12" fmla="*/ 114 w 114"/>
                  <a:gd name="T13" fmla="*/ 1495 h 1495"/>
                  <a:gd name="T14" fmla="*/ 0 w 114"/>
                  <a:gd name="T15" fmla="*/ 1495 h 1495"/>
                  <a:gd name="T16" fmla="*/ 0 w 114"/>
                  <a:gd name="T17" fmla="*/ 1489 h 1495"/>
                  <a:gd name="T18" fmla="*/ 6 w 114"/>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495"/>
                  <a:gd name="T32" fmla="*/ 114 w 114"/>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495">
                    <a:moveTo>
                      <a:pt x="6" y="1483"/>
                    </a:moveTo>
                    <a:lnTo>
                      <a:pt x="103" y="1483"/>
                    </a:lnTo>
                    <a:lnTo>
                      <a:pt x="103" y="12"/>
                    </a:lnTo>
                    <a:lnTo>
                      <a:pt x="6" y="12"/>
                    </a:lnTo>
                    <a:lnTo>
                      <a:pt x="6" y="0"/>
                    </a:lnTo>
                    <a:lnTo>
                      <a:pt x="114" y="0"/>
                    </a:lnTo>
                    <a:lnTo>
                      <a:pt x="114"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1" name="Freeform 140"/>
              <p:cNvSpPr>
                <a:spLocks/>
              </p:cNvSpPr>
              <p:nvPr/>
            </p:nvSpPr>
            <p:spPr bwMode="auto">
              <a:xfrm>
                <a:off x="4336" y="1408"/>
                <a:ext cx="11" cy="1489"/>
              </a:xfrm>
              <a:custGeom>
                <a:avLst/>
                <a:gdLst>
                  <a:gd name="T0" fmla="*/ 11 w 11"/>
                  <a:gd name="T1" fmla="*/ 6 h 1489"/>
                  <a:gd name="T2" fmla="*/ 11 w 11"/>
                  <a:gd name="T3" fmla="*/ 1489 h 1489"/>
                  <a:gd name="T4" fmla="*/ 0 w 11"/>
                  <a:gd name="T5" fmla="*/ 1489 h 1489"/>
                  <a:gd name="T6" fmla="*/ 0 w 11"/>
                  <a:gd name="T7" fmla="*/ 0 h 1489"/>
                  <a:gd name="T8" fmla="*/ 6 w 11"/>
                  <a:gd name="T9" fmla="*/ 0 h 1489"/>
                  <a:gd name="T10" fmla="*/ 11 w 11"/>
                  <a:gd name="T11" fmla="*/ 6 h 1489"/>
                  <a:gd name="T12" fmla="*/ 0 60000 65536"/>
                  <a:gd name="T13" fmla="*/ 0 60000 65536"/>
                  <a:gd name="T14" fmla="*/ 0 60000 65536"/>
                  <a:gd name="T15" fmla="*/ 0 60000 65536"/>
                  <a:gd name="T16" fmla="*/ 0 60000 65536"/>
                  <a:gd name="T17" fmla="*/ 0 60000 65536"/>
                  <a:gd name="T18" fmla="*/ 0 w 11"/>
                  <a:gd name="T19" fmla="*/ 0 h 1489"/>
                  <a:gd name="T20" fmla="*/ 11 w 11"/>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1" h="1489">
                    <a:moveTo>
                      <a:pt x="11" y="6"/>
                    </a:moveTo>
                    <a:lnTo>
                      <a:pt x="11" y="1489"/>
                    </a:lnTo>
                    <a:lnTo>
                      <a:pt x="0" y="1489"/>
                    </a:lnTo>
                    <a:lnTo>
                      <a:pt x="0" y="0"/>
                    </a:lnTo>
                    <a:lnTo>
                      <a:pt x="6"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2" name="Freeform 141"/>
              <p:cNvSpPr>
                <a:spLocks/>
              </p:cNvSpPr>
              <p:nvPr/>
            </p:nvSpPr>
            <p:spPr bwMode="auto">
              <a:xfrm>
                <a:off x="4227" y="1408"/>
                <a:ext cx="120" cy="1495"/>
              </a:xfrm>
              <a:custGeom>
                <a:avLst/>
                <a:gdLst>
                  <a:gd name="T0" fmla="*/ 6 w 120"/>
                  <a:gd name="T1" fmla="*/ 1483 h 1495"/>
                  <a:gd name="T2" fmla="*/ 109 w 120"/>
                  <a:gd name="T3" fmla="*/ 1483 h 1495"/>
                  <a:gd name="T4" fmla="*/ 109 w 120"/>
                  <a:gd name="T5" fmla="*/ 12 h 1495"/>
                  <a:gd name="T6" fmla="*/ 6 w 120"/>
                  <a:gd name="T7" fmla="*/ 12 h 1495"/>
                  <a:gd name="T8" fmla="*/ 6 w 120"/>
                  <a:gd name="T9" fmla="*/ 0 h 1495"/>
                  <a:gd name="T10" fmla="*/ 120 w 120"/>
                  <a:gd name="T11" fmla="*/ 0 h 1495"/>
                  <a:gd name="T12" fmla="*/ 120 w 120"/>
                  <a:gd name="T13" fmla="*/ 1495 h 1495"/>
                  <a:gd name="T14" fmla="*/ 0 w 120"/>
                  <a:gd name="T15" fmla="*/ 1495 h 1495"/>
                  <a:gd name="T16" fmla="*/ 0 w 120"/>
                  <a:gd name="T17" fmla="*/ 1489 h 1495"/>
                  <a:gd name="T18" fmla="*/ 6 w 120"/>
                  <a:gd name="T19" fmla="*/ 1483 h 149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95"/>
                  <a:gd name="T32" fmla="*/ 120 w 120"/>
                  <a:gd name="T33" fmla="*/ 1495 h 149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95">
                    <a:moveTo>
                      <a:pt x="6" y="1483"/>
                    </a:moveTo>
                    <a:lnTo>
                      <a:pt x="109" y="1483"/>
                    </a:lnTo>
                    <a:lnTo>
                      <a:pt x="109" y="12"/>
                    </a:lnTo>
                    <a:lnTo>
                      <a:pt x="6" y="12"/>
                    </a:lnTo>
                    <a:lnTo>
                      <a:pt x="6" y="0"/>
                    </a:lnTo>
                    <a:lnTo>
                      <a:pt x="120" y="0"/>
                    </a:lnTo>
                    <a:lnTo>
                      <a:pt x="120" y="1495"/>
                    </a:lnTo>
                    <a:lnTo>
                      <a:pt x="0" y="1495"/>
                    </a:lnTo>
                    <a:lnTo>
                      <a:pt x="0" y="1489"/>
                    </a:lnTo>
                    <a:lnTo>
                      <a:pt x="6" y="14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3" name="Freeform 142"/>
              <p:cNvSpPr>
                <a:spLocks/>
              </p:cNvSpPr>
              <p:nvPr/>
            </p:nvSpPr>
            <p:spPr bwMode="auto">
              <a:xfrm>
                <a:off x="4227" y="1408"/>
                <a:ext cx="12" cy="1489"/>
              </a:xfrm>
              <a:custGeom>
                <a:avLst/>
                <a:gdLst>
                  <a:gd name="T0" fmla="*/ 12 w 12"/>
                  <a:gd name="T1" fmla="*/ 6 h 1489"/>
                  <a:gd name="T2" fmla="*/ 12 w 12"/>
                  <a:gd name="T3" fmla="*/ 1489 h 1489"/>
                  <a:gd name="T4" fmla="*/ 0 w 12"/>
                  <a:gd name="T5" fmla="*/ 1489 h 1489"/>
                  <a:gd name="T6" fmla="*/ 0 w 12"/>
                  <a:gd name="T7" fmla="*/ 0 h 1489"/>
                  <a:gd name="T8" fmla="*/ 6 w 12"/>
                  <a:gd name="T9" fmla="*/ 0 h 1489"/>
                  <a:gd name="T10" fmla="*/ 12 w 12"/>
                  <a:gd name="T11" fmla="*/ 6 h 1489"/>
                  <a:gd name="T12" fmla="*/ 0 60000 65536"/>
                  <a:gd name="T13" fmla="*/ 0 60000 65536"/>
                  <a:gd name="T14" fmla="*/ 0 60000 65536"/>
                  <a:gd name="T15" fmla="*/ 0 60000 65536"/>
                  <a:gd name="T16" fmla="*/ 0 60000 65536"/>
                  <a:gd name="T17" fmla="*/ 0 60000 65536"/>
                  <a:gd name="T18" fmla="*/ 0 w 12"/>
                  <a:gd name="T19" fmla="*/ 0 h 1489"/>
                  <a:gd name="T20" fmla="*/ 12 w 12"/>
                  <a:gd name="T21" fmla="*/ 1489 h 1489"/>
                </a:gdLst>
                <a:ahLst/>
                <a:cxnLst>
                  <a:cxn ang="T12">
                    <a:pos x="T0" y="T1"/>
                  </a:cxn>
                  <a:cxn ang="T13">
                    <a:pos x="T2" y="T3"/>
                  </a:cxn>
                  <a:cxn ang="T14">
                    <a:pos x="T4" y="T5"/>
                  </a:cxn>
                  <a:cxn ang="T15">
                    <a:pos x="T6" y="T7"/>
                  </a:cxn>
                  <a:cxn ang="T16">
                    <a:pos x="T8" y="T9"/>
                  </a:cxn>
                  <a:cxn ang="T17">
                    <a:pos x="T10" y="T11"/>
                  </a:cxn>
                </a:cxnLst>
                <a:rect l="T18" t="T19" r="T20" b="T21"/>
                <a:pathLst>
                  <a:path w="12" h="1489">
                    <a:moveTo>
                      <a:pt x="12" y="6"/>
                    </a:moveTo>
                    <a:lnTo>
                      <a:pt x="12" y="1489"/>
                    </a:lnTo>
                    <a:lnTo>
                      <a:pt x="0" y="1489"/>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44" name="Freeform 143"/>
              <p:cNvSpPr>
                <a:spLocks/>
              </p:cNvSpPr>
              <p:nvPr/>
            </p:nvSpPr>
            <p:spPr bwMode="auto">
              <a:xfrm>
                <a:off x="4233" y="2150"/>
                <a:ext cx="1153" cy="97"/>
              </a:xfrm>
              <a:custGeom>
                <a:avLst/>
                <a:gdLst>
                  <a:gd name="T0" fmla="*/ 1153 w 1153"/>
                  <a:gd name="T1" fmla="*/ 0 h 97"/>
                  <a:gd name="T2" fmla="*/ 1153 w 1153"/>
                  <a:gd name="T3" fmla="*/ 97 h 97"/>
                  <a:gd name="T4" fmla="*/ 0 w 1153"/>
                  <a:gd name="T5" fmla="*/ 97 h 97"/>
                  <a:gd name="T6" fmla="*/ 0 w 1153"/>
                  <a:gd name="T7" fmla="*/ 5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5"/>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5" name="Freeform 144"/>
              <p:cNvSpPr>
                <a:spLocks/>
              </p:cNvSpPr>
              <p:nvPr/>
            </p:nvSpPr>
            <p:spPr bwMode="auto">
              <a:xfrm>
                <a:off x="4233" y="2247"/>
                <a:ext cx="1153" cy="97"/>
              </a:xfrm>
              <a:custGeom>
                <a:avLst/>
                <a:gdLst>
                  <a:gd name="T0" fmla="*/ 1153 w 1153"/>
                  <a:gd name="T1" fmla="*/ 0 h 97"/>
                  <a:gd name="T2" fmla="*/ 1153 w 1153"/>
                  <a:gd name="T3" fmla="*/ 91 h 97"/>
                  <a:gd name="T4" fmla="*/ 0 w 1153"/>
                  <a:gd name="T5" fmla="*/ 97 h 97"/>
                  <a:gd name="T6" fmla="*/ 0 w 1153"/>
                  <a:gd name="T7" fmla="*/ 0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1"/>
                    </a:lnTo>
                    <a:lnTo>
                      <a:pt x="0" y="97"/>
                    </a:lnTo>
                    <a:lnTo>
                      <a:pt x="0" y="0"/>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6" name="Freeform 145"/>
              <p:cNvSpPr>
                <a:spLocks/>
              </p:cNvSpPr>
              <p:nvPr/>
            </p:nvSpPr>
            <p:spPr bwMode="auto">
              <a:xfrm>
                <a:off x="4233" y="2338"/>
                <a:ext cx="1153" cy="97"/>
              </a:xfrm>
              <a:custGeom>
                <a:avLst/>
                <a:gdLst>
                  <a:gd name="T0" fmla="*/ 1153 w 1153"/>
                  <a:gd name="T1" fmla="*/ 0 h 97"/>
                  <a:gd name="T2" fmla="*/ 1153 w 1153"/>
                  <a:gd name="T3" fmla="*/ 97 h 97"/>
                  <a:gd name="T4" fmla="*/ 0 w 1153"/>
                  <a:gd name="T5" fmla="*/ 97 h 97"/>
                  <a:gd name="T6" fmla="*/ 0 w 1153"/>
                  <a:gd name="T7" fmla="*/ 6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6"/>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7" name="Freeform 146"/>
              <p:cNvSpPr>
                <a:spLocks/>
              </p:cNvSpPr>
              <p:nvPr/>
            </p:nvSpPr>
            <p:spPr bwMode="auto">
              <a:xfrm>
                <a:off x="4233" y="2520"/>
                <a:ext cx="1153" cy="97"/>
              </a:xfrm>
              <a:custGeom>
                <a:avLst/>
                <a:gdLst>
                  <a:gd name="T0" fmla="*/ 1153 w 1153"/>
                  <a:gd name="T1" fmla="*/ 0 h 97"/>
                  <a:gd name="T2" fmla="*/ 1153 w 1153"/>
                  <a:gd name="T3" fmla="*/ 97 h 97"/>
                  <a:gd name="T4" fmla="*/ 0 w 1153"/>
                  <a:gd name="T5" fmla="*/ 97 h 97"/>
                  <a:gd name="T6" fmla="*/ 0 w 1153"/>
                  <a:gd name="T7" fmla="*/ 6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6"/>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8" name="Freeform 147"/>
              <p:cNvSpPr>
                <a:spLocks/>
              </p:cNvSpPr>
              <p:nvPr/>
            </p:nvSpPr>
            <p:spPr bwMode="auto">
              <a:xfrm>
                <a:off x="4233" y="2617"/>
                <a:ext cx="1153" cy="97"/>
              </a:xfrm>
              <a:custGeom>
                <a:avLst/>
                <a:gdLst>
                  <a:gd name="T0" fmla="*/ 1153 w 1153"/>
                  <a:gd name="T1" fmla="*/ 0 h 97"/>
                  <a:gd name="T2" fmla="*/ 1153 w 1153"/>
                  <a:gd name="T3" fmla="*/ 92 h 97"/>
                  <a:gd name="T4" fmla="*/ 0 w 1153"/>
                  <a:gd name="T5" fmla="*/ 97 h 97"/>
                  <a:gd name="T6" fmla="*/ 0 w 1153"/>
                  <a:gd name="T7" fmla="*/ 0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2"/>
                    </a:lnTo>
                    <a:lnTo>
                      <a:pt x="0" y="97"/>
                    </a:lnTo>
                    <a:lnTo>
                      <a:pt x="0" y="0"/>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49" name="Freeform 148"/>
              <p:cNvSpPr>
                <a:spLocks/>
              </p:cNvSpPr>
              <p:nvPr/>
            </p:nvSpPr>
            <p:spPr bwMode="auto">
              <a:xfrm>
                <a:off x="4233" y="2709"/>
                <a:ext cx="1153" cy="97"/>
              </a:xfrm>
              <a:custGeom>
                <a:avLst/>
                <a:gdLst>
                  <a:gd name="T0" fmla="*/ 1153 w 1153"/>
                  <a:gd name="T1" fmla="*/ 0 h 97"/>
                  <a:gd name="T2" fmla="*/ 1153 w 1153"/>
                  <a:gd name="T3" fmla="*/ 97 h 97"/>
                  <a:gd name="T4" fmla="*/ 0 w 1153"/>
                  <a:gd name="T5" fmla="*/ 97 h 97"/>
                  <a:gd name="T6" fmla="*/ 0 w 1153"/>
                  <a:gd name="T7" fmla="*/ 5 h 97"/>
                  <a:gd name="T8" fmla="*/ 1153 w 1153"/>
                  <a:gd name="T9" fmla="*/ 0 h 97"/>
                  <a:gd name="T10" fmla="*/ 0 60000 65536"/>
                  <a:gd name="T11" fmla="*/ 0 60000 65536"/>
                  <a:gd name="T12" fmla="*/ 0 60000 65536"/>
                  <a:gd name="T13" fmla="*/ 0 60000 65536"/>
                  <a:gd name="T14" fmla="*/ 0 60000 65536"/>
                  <a:gd name="T15" fmla="*/ 0 w 1153"/>
                  <a:gd name="T16" fmla="*/ 0 h 97"/>
                  <a:gd name="T17" fmla="*/ 1153 w 1153"/>
                  <a:gd name="T18" fmla="*/ 97 h 97"/>
                </a:gdLst>
                <a:ahLst/>
                <a:cxnLst>
                  <a:cxn ang="T10">
                    <a:pos x="T0" y="T1"/>
                  </a:cxn>
                  <a:cxn ang="T11">
                    <a:pos x="T2" y="T3"/>
                  </a:cxn>
                  <a:cxn ang="T12">
                    <a:pos x="T4" y="T5"/>
                  </a:cxn>
                  <a:cxn ang="T13">
                    <a:pos x="T6" y="T7"/>
                  </a:cxn>
                  <a:cxn ang="T14">
                    <a:pos x="T8" y="T9"/>
                  </a:cxn>
                </a:cxnLst>
                <a:rect l="T15" t="T16" r="T17" b="T18"/>
                <a:pathLst>
                  <a:path w="1153" h="97">
                    <a:moveTo>
                      <a:pt x="1153" y="0"/>
                    </a:moveTo>
                    <a:lnTo>
                      <a:pt x="1153" y="97"/>
                    </a:lnTo>
                    <a:lnTo>
                      <a:pt x="0" y="97"/>
                    </a:lnTo>
                    <a:lnTo>
                      <a:pt x="0" y="5"/>
                    </a:lnTo>
                    <a:lnTo>
                      <a:pt x="1153"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sz="3199" dirty="0">
                  <a:latin typeface="Century Gothic" panose="020B0502020202020204" pitchFamily="34" charset="0"/>
                </a:endParaRPr>
              </a:p>
            </p:txBody>
          </p:sp>
          <p:sp>
            <p:nvSpPr>
              <p:cNvPr id="150" name="Freeform 149"/>
              <p:cNvSpPr>
                <a:spLocks/>
              </p:cNvSpPr>
              <p:nvPr/>
            </p:nvSpPr>
            <p:spPr bwMode="auto">
              <a:xfrm>
                <a:off x="4227" y="2344"/>
                <a:ext cx="1159" cy="553"/>
              </a:xfrm>
              <a:custGeom>
                <a:avLst/>
                <a:gdLst>
                  <a:gd name="T0" fmla="*/ 1159 w 1159"/>
                  <a:gd name="T1" fmla="*/ 0 h 553"/>
                  <a:gd name="T2" fmla="*/ 851 w 1159"/>
                  <a:gd name="T3" fmla="*/ 0 h 553"/>
                  <a:gd name="T4" fmla="*/ 851 w 1159"/>
                  <a:gd name="T5" fmla="*/ 91 h 553"/>
                  <a:gd name="T6" fmla="*/ 0 w 1159"/>
                  <a:gd name="T7" fmla="*/ 91 h 553"/>
                  <a:gd name="T8" fmla="*/ 0 w 1159"/>
                  <a:gd name="T9" fmla="*/ 553 h 553"/>
                  <a:gd name="T10" fmla="*/ 1159 w 1159"/>
                  <a:gd name="T11" fmla="*/ 553 h 553"/>
                  <a:gd name="T12" fmla="*/ 1159 w 1159"/>
                  <a:gd name="T13" fmla="*/ 0 h 553"/>
                  <a:gd name="T14" fmla="*/ 0 60000 65536"/>
                  <a:gd name="T15" fmla="*/ 0 60000 65536"/>
                  <a:gd name="T16" fmla="*/ 0 60000 65536"/>
                  <a:gd name="T17" fmla="*/ 0 60000 65536"/>
                  <a:gd name="T18" fmla="*/ 0 60000 65536"/>
                  <a:gd name="T19" fmla="*/ 0 60000 65536"/>
                  <a:gd name="T20" fmla="*/ 0 60000 65536"/>
                  <a:gd name="T21" fmla="*/ 0 w 1159"/>
                  <a:gd name="T22" fmla="*/ 0 h 553"/>
                  <a:gd name="T23" fmla="*/ 1159 w 1159"/>
                  <a:gd name="T24" fmla="*/ 553 h 5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9" h="553">
                    <a:moveTo>
                      <a:pt x="1159" y="0"/>
                    </a:moveTo>
                    <a:lnTo>
                      <a:pt x="851" y="0"/>
                    </a:lnTo>
                    <a:lnTo>
                      <a:pt x="851" y="91"/>
                    </a:lnTo>
                    <a:lnTo>
                      <a:pt x="0" y="91"/>
                    </a:lnTo>
                    <a:lnTo>
                      <a:pt x="0" y="553"/>
                    </a:lnTo>
                    <a:lnTo>
                      <a:pt x="1159" y="553"/>
                    </a:lnTo>
                    <a:lnTo>
                      <a:pt x="1159" y="0"/>
                    </a:lnTo>
                    <a:close/>
                  </a:path>
                </a:pathLst>
              </a:custGeom>
              <a:solidFill>
                <a:srgbClr val="EEEEE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1" name="Freeform 150"/>
              <p:cNvSpPr>
                <a:spLocks/>
              </p:cNvSpPr>
              <p:nvPr/>
            </p:nvSpPr>
            <p:spPr bwMode="auto">
              <a:xfrm>
                <a:off x="4222" y="2338"/>
                <a:ext cx="1170" cy="565"/>
              </a:xfrm>
              <a:custGeom>
                <a:avLst/>
                <a:gdLst>
                  <a:gd name="T0" fmla="*/ 861 w 1170"/>
                  <a:gd name="T1" fmla="*/ 6 h 565"/>
                  <a:gd name="T2" fmla="*/ 861 w 1170"/>
                  <a:gd name="T3" fmla="*/ 103 h 565"/>
                  <a:gd name="T4" fmla="*/ 11 w 1170"/>
                  <a:gd name="T5" fmla="*/ 103 h 565"/>
                  <a:gd name="T6" fmla="*/ 11 w 1170"/>
                  <a:gd name="T7" fmla="*/ 553 h 565"/>
                  <a:gd name="T8" fmla="*/ 1158 w 1170"/>
                  <a:gd name="T9" fmla="*/ 553 h 565"/>
                  <a:gd name="T10" fmla="*/ 1158 w 1170"/>
                  <a:gd name="T11" fmla="*/ 6 h 565"/>
                  <a:gd name="T12" fmla="*/ 1170 w 1170"/>
                  <a:gd name="T13" fmla="*/ 6 h 565"/>
                  <a:gd name="T14" fmla="*/ 1170 w 1170"/>
                  <a:gd name="T15" fmla="*/ 565 h 565"/>
                  <a:gd name="T16" fmla="*/ 0 w 1170"/>
                  <a:gd name="T17" fmla="*/ 565 h 565"/>
                  <a:gd name="T18" fmla="*/ 0 w 1170"/>
                  <a:gd name="T19" fmla="*/ 91 h 565"/>
                  <a:gd name="T20" fmla="*/ 850 w 1170"/>
                  <a:gd name="T21" fmla="*/ 91 h 565"/>
                  <a:gd name="T22" fmla="*/ 850 w 1170"/>
                  <a:gd name="T23" fmla="*/ 0 h 565"/>
                  <a:gd name="T24" fmla="*/ 856 w 1170"/>
                  <a:gd name="T25" fmla="*/ 0 h 565"/>
                  <a:gd name="T26" fmla="*/ 861 w 1170"/>
                  <a:gd name="T27" fmla="*/ 6 h 5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70"/>
                  <a:gd name="T43" fmla="*/ 0 h 565"/>
                  <a:gd name="T44" fmla="*/ 1170 w 1170"/>
                  <a:gd name="T45" fmla="*/ 565 h 5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70" h="565">
                    <a:moveTo>
                      <a:pt x="861" y="6"/>
                    </a:moveTo>
                    <a:lnTo>
                      <a:pt x="861" y="103"/>
                    </a:lnTo>
                    <a:lnTo>
                      <a:pt x="11" y="103"/>
                    </a:lnTo>
                    <a:lnTo>
                      <a:pt x="11" y="553"/>
                    </a:lnTo>
                    <a:lnTo>
                      <a:pt x="1158" y="553"/>
                    </a:lnTo>
                    <a:lnTo>
                      <a:pt x="1158" y="6"/>
                    </a:lnTo>
                    <a:lnTo>
                      <a:pt x="1170" y="6"/>
                    </a:lnTo>
                    <a:lnTo>
                      <a:pt x="1170" y="565"/>
                    </a:lnTo>
                    <a:lnTo>
                      <a:pt x="0" y="565"/>
                    </a:lnTo>
                    <a:lnTo>
                      <a:pt x="0" y="91"/>
                    </a:lnTo>
                    <a:lnTo>
                      <a:pt x="850" y="91"/>
                    </a:lnTo>
                    <a:lnTo>
                      <a:pt x="850" y="0"/>
                    </a:lnTo>
                    <a:lnTo>
                      <a:pt x="856" y="0"/>
                    </a:lnTo>
                    <a:lnTo>
                      <a:pt x="86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2" name="Freeform 151"/>
              <p:cNvSpPr>
                <a:spLocks/>
              </p:cNvSpPr>
              <p:nvPr/>
            </p:nvSpPr>
            <p:spPr bwMode="auto">
              <a:xfrm>
                <a:off x="5078" y="2338"/>
                <a:ext cx="314" cy="11"/>
              </a:xfrm>
              <a:custGeom>
                <a:avLst/>
                <a:gdLst>
                  <a:gd name="T0" fmla="*/ 308 w 314"/>
                  <a:gd name="T1" fmla="*/ 11 h 11"/>
                  <a:gd name="T2" fmla="*/ 0 w 314"/>
                  <a:gd name="T3" fmla="*/ 11 h 11"/>
                  <a:gd name="T4" fmla="*/ 0 w 314"/>
                  <a:gd name="T5" fmla="*/ 0 h 11"/>
                  <a:gd name="T6" fmla="*/ 314 w 314"/>
                  <a:gd name="T7" fmla="*/ 0 h 11"/>
                  <a:gd name="T8" fmla="*/ 314 w 314"/>
                  <a:gd name="T9" fmla="*/ 6 h 11"/>
                  <a:gd name="T10" fmla="*/ 308 w 314"/>
                  <a:gd name="T11" fmla="*/ 11 h 11"/>
                  <a:gd name="T12" fmla="*/ 0 60000 65536"/>
                  <a:gd name="T13" fmla="*/ 0 60000 65536"/>
                  <a:gd name="T14" fmla="*/ 0 60000 65536"/>
                  <a:gd name="T15" fmla="*/ 0 60000 65536"/>
                  <a:gd name="T16" fmla="*/ 0 60000 65536"/>
                  <a:gd name="T17" fmla="*/ 0 60000 65536"/>
                  <a:gd name="T18" fmla="*/ 0 w 314"/>
                  <a:gd name="T19" fmla="*/ 0 h 11"/>
                  <a:gd name="T20" fmla="*/ 314 w 314"/>
                  <a:gd name="T21" fmla="*/ 11 h 11"/>
                </a:gdLst>
                <a:ahLst/>
                <a:cxnLst>
                  <a:cxn ang="T12">
                    <a:pos x="T0" y="T1"/>
                  </a:cxn>
                  <a:cxn ang="T13">
                    <a:pos x="T2" y="T3"/>
                  </a:cxn>
                  <a:cxn ang="T14">
                    <a:pos x="T4" y="T5"/>
                  </a:cxn>
                  <a:cxn ang="T15">
                    <a:pos x="T6" y="T7"/>
                  </a:cxn>
                  <a:cxn ang="T16">
                    <a:pos x="T8" y="T9"/>
                  </a:cxn>
                  <a:cxn ang="T17">
                    <a:pos x="T10" y="T11"/>
                  </a:cxn>
                </a:cxnLst>
                <a:rect l="T18" t="T19" r="T20" b="T21"/>
                <a:pathLst>
                  <a:path w="314" h="11">
                    <a:moveTo>
                      <a:pt x="308" y="11"/>
                    </a:moveTo>
                    <a:lnTo>
                      <a:pt x="0" y="11"/>
                    </a:lnTo>
                    <a:lnTo>
                      <a:pt x="0" y="0"/>
                    </a:lnTo>
                    <a:lnTo>
                      <a:pt x="314" y="0"/>
                    </a:lnTo>
                    <a:lnTo>
                      <a:pt x="314" y="6"/>
                    </a:lnTo>
                    <a:lnTo>
                      <a:pt x="30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3" name="Freeform 152"/>
              <p:cNvSpPr>
                <a:spLocks/>
              </p:cNvSpPr>
              <p:nvPr/>
            </p:nvSpPr>
            <p:spPr bwMode="auto">
              <a:xfrm>
                <a:off x="4336" y="2435"/>
                <a:ext cx="114" cy="468"/>
              </a:xfrm>
              <a:custGeom>
                <a:avLst/>
                <a:gdLst>
                  <a:gd name="T0" fmla="*/ 6 w 114"/>
                  <a:gd name="T1" fmla="*/ 456 h 468"/>
                  <a:gd name="T2" fmla="*/ 103 w 114"/>
                  <a:gd name="T3" fmla="*/ 456 h 468"/>
                  <a:gd name="T4" fmla="*/ 103 w 114"/>
                  <a:gd name="T5" fmla="*/ 11 h 468"/>
                  <a:gd name="T6" fmla="*/ 6 w 114"/>
                  <a:gd name="T7" fmla="*/ 11 h 468"/>
                  <a:gd name="T8" fmla="*/ 6 w 114"/>
                  <a:gd name="T9" fmla="*/ 0 h 468"/>
                  <a:gd name="T10" fmla="*/ 114 w 114"/>
                  <a:gd name="T11" fmla="*/ 0 h 468"/>
                  <a:gd name="T12" fmla="*/ 114 w 114"/>
                  <a:gd name="T13" fmla="*/ 468 h 468"/>
                  <a:gd name="T14" fmla="*/ 0 w 114"/>
                  <a:gd name="T15" fmla="*/ 468 h 468"/>
                  <a:gd name="T16" fmla="*/ 0 w 114"/>
                  <a:gd name="T17" fmla="*/ 462 h 468"/>
                  <a:gd name="T18" fmla="*/ 6 w 114"/>
                  <a:gd name="T19" fmla="*/ 456 h 4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68"/>
                  <a:gd name="T32" fmla="*/ 114 w 114"/>
                  <a:gd name="T33" fmla="*/ 468 h 4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68">
                    <a:moveTo>
                      <a:pt x="6" y="456"/>
                    </a:moveTo>
                    <a:lnTo>
                      <a:pt x="103" y="456"/>
                    </a:lnTo>
                    <a:lnTo>
                      <a:pt x="103" y="11"/>
                    </a:lnTo>
                    <a:lnTo>
                      <a:pt x="6" y="11"/>
                    </a:lnTo>
                    <a:lnTo>
                      <a:pt x="6" y="0"/>
                    </a:lnTo>
                    <a:lnTo>
                      <a:pt x="114" y="0"/>
                    </a:lnTo>
                    <a:lnTo>
                      <a:pt x="114" y="468"/>
                    </a:lnTo>
                    <a:lnTo>
                      <a:pt x="0" y="468"/>
                    </a:lnTo>
                    <a:lnTo>
                      <a:pt x="0" y="462"/>
                    </a:lnTo>
                    <a:lnTo>
                      <a:pt x="6" y="4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4" name="Freeform 153"/>
              <p:cNvSpPr>
                <a:spLocks/>
              </p:cNvSpPr>
              <p:nvPr/>
            </p:nvSpPr>
            <p:spPr bwMode="auto">
              <a:xfrm>
                <a:off x="4336" y="2435"/>
                <a:ext cx="11" cy="462"/>
              </a:xfrm>
              <a:custGeom>
                <a:avLst/>
                <a:gdLst>
                  <a:gd name="T0" fmla="*/ 11 w 11"/>
                  <a:gd name="T1" fmla="*/ 6 h 462"/>
                  <a:gd name="T2" fmla="*/ 11 w 11"/>
                  <a:gd name="T3" fmla="*/ 462 h 462"/>
                  <a:gd name="T4" fmla="*/ 0 w 11"/>
                  <a:gd name="T5" fmla="*/ 462 h 462"/>
                  <a:gd name="T6" fmla="*/ 0 w 11"/>
                  <a:gd name="T7" fmla="*/ 0 h 462"/>
                  <a:gd name="T8" fmla="*/ 6 w 11"/>
                  <a:gd name="T9" fmla="*/ 0 h 462"/>
                  <a:gd name="T10" fmla="*/ 11 w 11"/>
                  <a:gd name="T11" fmla="*/ 6 h 462"/>
                  <a:gd name="T12" fmla="*/ 0 60000 65536"/>
                  <a:gd name="T13" fmla="*/ 0 60000 65536"/>
                  <a:gd name="T14" fmla="*/ 0 60000 65536"/>
                  <a:gd name="T15" fmla="*/ 0 60000 65536"/>
                  <a:gd name="T16" fmla="*/ 0 60000 65536"/>
                  <a:gd name="T17" fmla="*/ 0 60000 65536"/>
                  <a:gd name="T18" fmla="*/ 0 w 11"/>
                  <a:gd name="T19" fmla="*/ 0 h 462"/>
                  <a:gd name="T20" fmla="*/ 11 w 11"/>
                  <a:gd name="T21" fmla="*/ 462 h 462"/>
                </a:gdLst>
                <a:ahLst/>
                <a:cxnLst>
                  <a:cxn ang="T12">
                    <a:pos x="T0" y="T1"/>
                  </a:cxn>
                  <a:cxn ang="T13">
                    <a:pos x="T2" y="T3"/>
                  </a:cxn>
                  <a:cxn ang="T14">
                    <a:pos x="T4" y="T5"/>
                  </a:cxn>
                  <a:cxn ang="T15">
                    <a:pos x="T6" y="T7"/>
                  </a:cxn>
                  <a:cxn ang="T16">
                    <a:pos x="T8" y="T9"/>
                  </a:cxn>
                  <a:cxn ang="T17">
                    <a:pos x="T10" y="T11"/>
                  </a:cxn>
                </a:cxnLst>
                <a:rect l="T18" t="T19" r="T20" b="T21"/>
                <a:pathLst>
                  <a:path w="11" h="462">
                    <a:moveTo>
                      <a:pt x="11" y="6"/>
                    </a:moveTo>
                    <a:lnTo>
                      <a:pt x="11" y="462"/>
                    </a:lnTo>
                    <a:lnTo>
                      <a:pt x="0" y="462"/>
                    </a:lnTo>
                    <a:lnTo>
                      <a:pt x="0" y="0"/>
                    </a:lnTo>
                    <a:lnTo>
                      <a:pt x="6"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5" name="Freeform 154"/>
              <p:cNvSpPr>
                <a:spLocks/>
              </p:cNvSpPr>
              <p:nvPr/>
            </p:nvSpPr>
            <p:spPr bwMode="auto">
              <a:xfrm>
                <a:off x="4541" y="2429"/>
                <a:ext cx="114" cy="474"/>
              </a:xfrm>
              <a:custGeom>
                <a:avLst/>
                <a:gdLst>
                  <a:gd name="T0" fmla="*/ 6 w 114"/>
                  <a:gd name="T1" fmla="*/ 462 h 474"/>
                  <a:gd name="T2" fmla="*/ 103 w 114"/>
                  <a:gd name="T3" fmla="*/ 462 h 474"/>
                  <a:gd name="T4" fmla="*/ 103 w 114"/>
                  <a:gd name="T5" fmla="*/ 12 h 474"/>
                  <a:gd name="T6" fmla="*/ 6 w 114"/>
                  <a:gd name="T7" fmla="*/ 12 h 474"/>
                  <a:gd name="T8" fmla="*/ 6 w 114"/>
                  <a:gd name="T9" fmla="*/ 0 h 474"/>
                  <a:gd name="T10" fmla="*/ 114 w 114"/>
                  <a:gd name="T11" fmla="*/ 0 h 474"/>
                  <a:gd name="T12" fmla="*/ 114 w 114"/>
                  <a:gd name="T13" fmla="*/ 474 h 474"/>
                  <a:gd name="T14" fmla="*/ 0 w 114"/>
                  <a:gd name="T15" fmla="*/ 474 h 474"/>
                  <a:gd name="T16" fmla="*/ 0 w 114"/>
                  <a:gd name="T17" fmla="*/ 468 h 474"/>
                  <a:gd name="T18" fmla="*/ 6 w 114"/>
                  <a:gd name="T19" fmla="*/ 462 h 4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74"/>
                  <a:gd name="T32" fmla="*/ 114 w 114"/>
                  <a:gd name="T33" fmla="*/ 474 h 4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74">
                    <a:moveTo>
                      <a:pt x="6" y="462"/>
                    </a:moveTo>
                    <a:lnTo>
                      <a:pt x="103" y="462"/>
                    </a:lnTo>
                    <a:lnTo>
                      <a:pt x="103" y="12"/>
                    </a:lnTo>
                    <a:lnTo>
                      <a:pt x="6" y="12"/>
                    </a:lnTo>
                    <a:lnTo>
                      <a:pt x="6" y="0"/>
                    </a:lnTo>
                    <a:lnTo>
                      <a:pt x="114" y="0"/>
                    </a:lnTo>
                    <a:lnTo>
                      <a:pt x="114" y="474"/>
                    </a:lnTo>
                    <a:lnTo>
                      <a:pt x="0" y="474"/>
                    </a:lnTo>
                    <a:lnTo>
                      <a:pt x="0" y="468"/>
                    </a:lnTo>
                    <a:lnTo>
                      <a:pt x="6" y="4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6" name="Freeform 155"/>
              <p:cNvSpPr>
                <a:spLocks/>
              </p:cNvSpPr>
              <p:nvPr/>
            </p:nvSpPr>
            <p:spPr bwMode="auto">
              <a:xfrm>
                <a:off x="4541" y="2429"/>
                <a:ext cx="12" cy="468"/>
              </a:xfrm>
              <a:custGeom>
                <a:avLst/>
                <a:gdLst>
                  <a:gd name="T0" fmla="*/ 12 w 12"/>
                  <a:gd name="T1" fmla="*/ 6 h 468"/>
                  <a:gd name="T2" fmla="*/ 12 w 12"/>
                  <a:gd name="T3" fmla="*/ 468 h 468"/>
                  <a:gd name="T4" fmla="*/ 0 w 12"/>
                  <a:gd name="T5" fmla="*/ 468 h 468"/>
                  <a:gd name="T6" fmla="*/ 0 w 12"/>
                  <a:gd name="T7" fmla="*/ 0 h 468"/>
                  <a:gd name="T8" fmla="*/ 6 w 12"/>
                  <a:gd name="T9" fmla="*/ 0 h 468"/>
                  <a:gd name="T10" fmla="*/ 12 w 12"/>
                  <a:gd name="T11" fmla="*/ 6 h 468"/>
                  <a:gd name="T12" fmla="*/ 0 60000 65536"/>
                  <a:gd name="T13" fmla="*/ 0 60000 65536"/>
                  <a:gd name="T14" fmla="*/ 0 60000 65536"/>
                  <a:gd name="T15" fmla="*/ 0 60000 65536"/>
                  <a:gd name="T16" fmla="*/ 0 60000 65536"/>
                  <a:gd name="T17" fmla="*/ 0 60000 65536"/>
                  <a:gd name="T18" fmla="*/ 0 w 12"/>
                  <a:gd name="T19" fmla="*/ 0 h 468"/>
                  <a:gd name="T20" fmla="*/ 12 w 12"/>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12" h="468">
                    <a:moveTo>
                      <a:pt x="12" y="6"/>
                    </a:moveTo>
                    <a:lnTo>
                      <a:pt x="12" y="468"/>
                    </a:lnTo>
                    <a:lnTo>
                      <a:pt x="0" y="4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7" name="Freeform 156"/>
              <p:cNvSpPr>
                <a:spLocks/>
              </p:cNvSpPr>
              <p:nvPr/>
            </p:nvSpPr>
            <p:spPr bwMode="auto">
              <a:xfrm>
                <a:off x="4752" y="2429"/>
                <a:ext cx="115" cy="474"/>
              </a:xfrm>
              <a:custGeom>
                <a:avLst/>
                <a:gdLst>
                  <a:gd name="T0" fmla="*/ 6 w 115"/>
                  <a:gd name="T1" fmla="*/ 462 h 474"/>
                  <a:gd name="T2" fmla="*/ 103 w 115"/>
                  <a:gd name="T3" fmla="*/ 462 h 474"/>
                  <a:gd name="T4" fmla="*/ 103 w 115"/>
                  <a:gd name="T5" fmla="*/ 12 h 474"/>
                  <a:gd name="T6" fmla="*/ 6 w 115"/>
                  <a:gd name="T7" fmla="*/ 12 h 474"/>
                  <a:gd name="T8" fmla="*/ 6 w 115"/>
                  <a:gd name="T9" fmla="*/ 0 h 474"/>
                  <a:gd name="T10" fmla="*/ 115 w 115"/>
                  <a:gd name="T11" fmla="*/ 0 h 474"/>
                  <a:gd name="T12" fmla="*/ 115 w 115"/>
                  <a:gd name="T13" fmla="*/ 474 h 474"/>
                  <a:gd name="T14" fmla="*/ 0 w 115"/>
                  <a:gd name="T15" fmla="*/ 474 h 474"/>
                  <a:gd name="T16" fmla="*/ 0 w 115"/>
                  <a:gd name="T17" fmla="*/ 468 h 474"/>
                  <a:gd name="T18" fmla="*/ 6 w 115"/>
                  <a:gd name="T19" fmla="*/ 462 h 4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5"/>
                  <a:gd name="T31" fmla="*/ 0 h 474"/>
                  <a:gd name="T32" fmla="*/ 115 w 115"/>
                  <a:gd name="T33" fmla="*/ 474 h 4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5" h="474">
                    <a:moveTo>
                      <a:pt x="6" y="462"/>
                    </a:moveTo>
                    <a:lnTo>
                      <a:pt x="103" y="462"/>
                    </a:lnTo>
                    <a:lnTo>
                      <a:pt x="103" y="12"/>
                    </a:lnTo>
                    <a:lnTo>
                      <a:pt x="6" y="12"/>
                    </a:lnTo>
                    <a:lnTo>
                      <a:pt x="6" y="0"/>
                    </a:lnTo>
                    <a:lnTo>
                      <a:pt x="115" y="0"/>
                    </a:lnTo>
                    <a:lnTo>
                      <a:pt x="115" y="474"/>
                    </a:lnTo>
                    <a:lnTo>
                      <a:pt x="0" y="474"/>
                    </a:lnTo>
                    <a:lnTo>
                      <a:pt x="0" y="468"/>
                    </a:lnTo>
                    <a:lnTo>
                      <a:pt x="6" y="46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8" name="Freeform 157"/>
              <p:cNvSpPr>
                <a:spLocks/>
              </p:cNvSpPr>
              <p:nvPr/>
            </p:nvSpPr>
            <p:spPr bwMode="auto">
              <a:xfrm>
                <a:off x="4752" y="2429"/>
                <a:ext cx="12" cy="468"/>
              </a:xfrm>
              <a:custGeom>
                <a:avLst/>
                <a:gdLst>
                  <a:gd name="T0" fmla="*/ 12 w 12"/>
                  <a:gd name="T1" fmla="*/ 6 h 468"/>
                  <a:gd name="T2" fmla="*/ 12 w 12"/>
                  <a:gd name="T3" fmla="*/ 468 h 468"/>
                  <a:gd name="T4" fmla="*/ 0 w 12"/>
                  <a:gd name="T5" fmla="*/ 468 h 468"/>
                  <a:gd name="T6" fmla="*/ 0 w 12"/>
                  <a:gd name="T7" fmla="*/ 0 h 468"/>
                  <a:gd name="T8" fmla="*/ 6 w 12"/>
                  <a:gd name="T9" fmla="*/ 0 h 468"/>
                  <a:gd name="T10" fmla="*/ 12 w 12"/>
                  <a:gd name="T11" fmla="*/ 6 h 468"/>
                  <a:gd name="T12" fmla="*/ 0 60000 65536"/>
                  <a:gd name="T13" fmla="*/ 0 60000 65536"/>
                  <a:gd name="T14" fmla="*/ 0 60000 65536"/>
                  <a:gd name="T15" fmla="*/ 0 60000 65536"/>
                  <a:gd name="T16" fmla="*/ 0 60000 65536"/>
                  <a:gd name="T17" fmla="*/ 0 60000 65536"/>
                  <a:gd name="T18" fmla="*/ 0 w 12"/>
                  <a:gd name="T19" fmla="*/ 0 h 468"/>
                  <a:gd name="T20" fmla="*/ 12 w 12"/>
                  <a:gd name="T21" fmla="*/ 468 h 468"/>
                </a:gdLst>
                <a:ahLst/>
                <a:cxnLst>
                  <a:cxn ang="T12">
                    <a:pos x="T0" y="T1"/>
                  </a:cxn>
                  <a:cxn ang="T13">
                    <a:pos x="T2" y="T3"/>
                  </a:cxn>
                  <a:cxn ang="T14">
                    <a:pos x="T4" y="T5"/>
                  </a:cxn>
                  <a:cxn ang="T15">
                    <a:pos x="T6" y="T7"/>
                  </a:cxn>
                  <a:cxn ang="T16">
                    <a:pos x="T8" y="T9"/>
                  </a:cxn>
                  <a:cxn ang="T17">
                    <a:pos x="T10" y="T11"/>
                  </a:cxn>
                </a:cxnLst>
                <a:rect l="T18" t="T19" r="T20" b="T21"/>
                <a:pathLst>
                  <a:path w="12" h="468">
                    <a:moveTo>
                      <a:pt x="12" y="6"/>
                    </a:moveTo>
                    <a:lnTo>
                      <a:pt x="12" y="468"/>
                    </a:lnTo>
                    <a:lnTo>
                      <a:pt x="0" y="468"/>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59" name="Freeform 158"/>
              <p:cNvSpPr>
                <a:spLocks/>
              </p:cNvSpPr>
              <p:nvPr/>
            </p:nvSpPr>
            <p:spPr bwMode="auto">
              <a:xfrm>
                <a:off x="5066" y="2332"/>
                <a:ext cx="337" cy="109"/>
              </a:xfrm>
              <a:custGeom>
                <a:avLst/>
                <a:gdLst>
                  <a:gd name="T0" fmla="*/ 6 w 337"/>
                  <a:gd name="T1" fmla="*/ 97 h 109"/>
                  <a:gd name="T2" fmla="*/ 326 w 337"/>
                  <a:gd name="T3" fmla="*/ 97 h 109"/>
                  <a:gd name="T4" fmla="*/ 326 w 337"/>
                  <a:gd name="T5" fmla="*/ 12 h 109"/>
                  <a:gd name="T6" fmla="*/ 6 w 337"/>
                  <a:gd name="T7" fmla="*/ 12 h 109"/>
                  <a:gd name="T8" fmla="*/ 6 w 337"/>
                  <a:gd name="T9" fmla="*/ 0 h 109"/>
                  <a:gd name="T10" fmla="*/ 337 w 337"/>
                  <a:gd name="T11" fmla="*/ 0 h 109"/>
                  <a:gd name="T12" fmla="*/ 337 w 337"/>
                  <a:gd name="T13" fmla="*/ 109 h 109"/>
                  <a:gd name="T14" fmla="*/ 0 w 337"/>
                  <a:gd name="T15" fmla="*/ 109 h 109"/>
                  <a:gd name="T16" fmla="*/ 0 w 337"/>
                  <a:gd name="T17" fmla="*/ 103 h 109"/>
                  <a:gd name="T18" fmla="*/ 6 w 337"/>
                  <a:gd name="T19" fmla="*/ 97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7"/>
                  <a:gd name="T31" fmla="*/ 0 h 109"/>
                  <a:gd name="T32" fmla="*/ 337 w 337"/>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7" h="109">
                    <a:moveTo>
                      <a:pt x="6" y="97"/>
                    </a:moveTo>
                    <a:lnTo>
                      <a:pt x="326" y="97"/>
                    </a:lnTo>
                    <a:lnTo>
                      <a:pt x="326" y="12"/>
                    </a:lnTo>
                    <a:lnTo>
                      <a:pt x="6" y="12"/>
                    </a:lnTo>
                    <a:lnTo>
                      <a:pt x="6" y="0"/>
                    </a:lnTo>
                    <a:lnTo>
                      <a:pt x="337" y="0"/>
                    </a:lnTo>
                    <a:lnTo>
                      <a:pt x="337" y="109"/>
                    </a:lnTo>
                    <a:lnTo>
                      <a:pt x="0" y="109"/>
                    </a:lnTo>
                    <a:lnTo>
                      <a:pt x="0" y="103"/>
                    </a:lnTo>
                    <a:lnTo>
                      <a:pt x="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0" name="Freeform 159"/>
              <p:cNvSpPr>
                <a:spLocks/>
              </p:cNvSpPr>
              <p:nvPr/>
            </p:nvSpPr>
            <p:spPr bwMode="auto">
              <a:xfrm>
                <a:off x="5066" y="2332"/>
                <a:ext cx="12" cy="103"/>
              </a:xfrm>
              <a:custGeom>
                <a:avLst/>
                <a:gdLst>
                  <a:gd name="T0" fmla="*/ 12 w 12"/>
                  <a:gd name="T1" fmla="*/ 6 h 103"/>
                  <a:gd name="T2" fmla="*/ 12 w 12"/>
                  <a:gd name="T3" fmla="*/ 103 h 103"/>
                  <a:gd name="T4" fmla="*/ 0 w 12"/>
                  <a:gd name="T5" fmla="*/ 103 h 103"/>
                  <a:gd name="T6" fmla="*/ 0 w 12"/>
                  <a:gd name="T7" fmla="*/ 0 h 103"/>
                  <a:gd name="T8" fmla="*/ 6 w 12"/>
                  <a:gd name="T9" fmla="*/ 0 h 103"/>
                  <a:gd name="T10" fmla="*/ 12 w 12"/>
                  <a:gd name="T11" fmla="*/ 6 h 103"/>
                  <a:gd name="T12" fmla="*/ 0 60000 65536"/>
                  <a:gd name="T13" fmla="*/ 0 60000 65536"/>
                  <a:gd name="T14" fmla="*/ 0 60000 65536"/>
                  <a:gd name="T15" fmla="*/ 0 60000 65536"/>
                  <a:gd name="T16" fmla="*/ 0 60000 65536"/>
                  <a:gd name="T17" fmla="*/ 0 60000 65536"/>
                  <a:gd name="T18" fmla="*/ 0 w 12"/>
                  <a:gd name="T19" fmla="*/ 0 h 103"/>
                  <a:gd name="T20" fmla="*/ 12 w 12"/>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2" h="103">
                    <a:moveTo>
                      <a:pt x="12" y="6"/>
                    </a:moveTo>
                    <a:lnTo>
                      <a:pt x="12" y="103"/>
                    </a:lnTo>
                    <a:lnTo>
                      <a:pt x="0" y="103"/>
                    </a:lnTo>
                    <a:lnTo>
                      <a:pt x="0" y="0"/>
                    </a:lnTo>
                    <a:lnTo>
                      <a:pt x="6" y="0"/>
                    </a:lnTo>
                    <a:lnTo>
                      <a:pt x="12"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1" name="Freeform 160"/>
              <p:cNvSpPr>
                <a:spLocks/>
              </p:cNvSpPr>
              <p:nvPr/>
            </p:nvSpPr>
            <p:spPr bwMode="auto">
              <a:xfrm>
                <a:off x="5175" y="2338"/>
                <a:ext cx="114" cy="565"/>
              </a:xfrm>
              <a:custGeom>
                <a:avLst/>
                <a:gdLst>
                  <a:gd name="T0" fmla="*/ 5 w 114"/>
                  <a:gd name="T1" fmla="*/ 553 h 565"/>
                  <a:gd name="T2" fmla="*/ 102 w 114"/>
                  <a:gd name="T3" fmla="*/ 553 h 565"/>
                  <a:gd name="T4" fmla="*/ 102 w 114"/>
                  <a:gd name="T5" fmla="*/ 11 h 565"/>
                  <a:gd name="T6" fmla="*/ 5 w 114"/>
                  <a:gd name="T7" fmla="*/ 11 h 565"/>
                  <a:gd name="T8" fmla="*/ 5 w 114"/>
                  <a:gd name="T9" fmla="*/ 0 h 565"/>
                  <a:gd name="T10" fmla="*/ 114 w 114"/>
                  <a:gd name="T11" fmla="*/ 0 h 565"/>
                  <a:gd name="T12" fmla="*/ 114 w 114"/>
                  <a:gd name="T13" fmla="*/ 565 h 565"/>
                  <a:gd name="T14" fmla="*/ 0 w 114"/>
                  <a:gd name="T15" fmla="*/ 565 h 565"/>
                  <a:gd name="T16" fmla="*/ 0 w 114"/>
                  <a:gd name="T17" fmla="*/ 559 h 565"/>
                  <a:gd name="T18" fmla="*/ 5 w 114"/>
                  <a:gd name="T19" fmla="*/ 553 h 56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565"/>
                  <a:gd name="T32" fmla="*/ 114 w 114"/>
                  <a:gd name="T33" fmla="*/ 565 h 56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565">
                    <a:moveTo>
                      <a:pt x="5" y="553"/>
                    </a:moveTo>
                    <a:lnTo>
                      <a:pt x="102" y="553"/>
                    </a:lnTo>
                    <a:lnTo>
                      <a:pt x="102" y="11"/>
                    </a:lnTo>
                    <a:lnTo>
                      <a:pt x="5" y="11"/>
                    </a:lnTo>
                    <a:lnTo>
                      <a:pt x="5" y="0"/>
                    </a:lnTo>
                    <a:lnTo>
                      <a:pt x="114" y="0"/>
                    </a:lnTo>
                    <a:lnTo>
                      <a:pt x="114" y="565"/>
                    </a:lnTo>
                    <a:lnTo>
                      <a:pt x="0" y="565"/>
                    </a:lnTo>
                    <a:lnTo>
                      <a:pt x="0" y="559"/>
                    </a:lnTo>
                    <a:lnTo>
                      <a:pt x="5" y="55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2" name="Freeform 161"/>
              <p:cNvSpPr>
                <a:spLocks/>
              </p:cNvSpPr>
              <p:nvPr/>
            </p:nvSpPr>
            <p:spPr bwMode="auto">
              <a:xfrm>
                <a:off x="5175" y="2338"/>
                <a:ext cx="11" cy="559"/>
              </a:xfrm>
              <a:custGeom>
                <a:avLst/>
                <a:gdLst>
                  <a:gd name="T0" fmla="*/ 11 w 11"/>
                  <a:gd name="T1" fmla="*/ 6 h 559"/>
                  <a:gd name="T2" fmla="*/ 11 w 11"/>
                  <a:gd name="T3" fmla="*/ 559 h 559"/>
                  <a:gd name="T4" fmla="*/ 0 w 11"/>
                  <a:gd name="T5" fmla="*/ 559 h 559"/>
                  <a:gd name="T6" fmla="*/ 0 w 11"/>
                  <a:gd name="T7" fmla="*/ 0 h 559"/>
                  <a:gd name="T8" fmla="*/ 5 w 11"/>
                  <a:gd name="T9" fmla="*/ 0 h 559"/>
                  <a:gd name="T10" fmla="*/ 11 w 11"/>
                  <a:gd name="T11" fmla="*/ 6 h 559"/>
                  <a:gd name="T12" fmla="*/ 0 60000 65536"/>
                  <a:gd name="T13" fmla="*/ 0 60000 65536"/>
                  <a:gd name="T14" fmla="*/ 0 60000 65536"/>
                  <a:gd name="T15" fmla="*/ 0 60000 65536"/>
                  <a:gd name="T16" fmla="*/ 0 60000 65536"/>
                  <a:gd name="T17" fmla="*/ 0 60000 65536"/>
                  <a:gd name="T18" fmla="*/ 0 w 11"/>
                  <a:gd name="T19" fmla="*/ 0 h 559"/>
                  <a:gd name="T20" fmla="*/ 11 w 11"/>
                  <a:gd name="T21" fmla="*/ 559 h 559"/>
                </a:gdLst>
                <a:ahLst/>
                <a:cxnLst>
                  <a:cxn ang="T12">
                    <a:pos x="T0" y="T1"/>
                  </a:cxn>
                  <a:cxn ang="T13">
                    <a:pos x="T2" y="T3"/>
                  </a:cxn>
                  <a:cxn ang="T14">
                    <a:pos x="T4" y="T5"/>
                  </a:cxn>
                  <a:cxn ang="T15">
                    <a:pos x="T6" y="T7"/>
                  </a:cxn>
                  <a:cxn ang="T16">
                    <a:pos x="T8" y="T9"/>
                  </a:cxn>
                  <a:cxn ang="T17">
                    <a:pos x="T10" y="T11"/>
                  </a:cxn>
                </a:cxnLst>
                <a:rect l="T18" t="T19" r="T20" b="T21"/>
                <a:pathLst>
                  <a:path w="11" h="559">
                    <a:moveTo>
                      <a:pt x="11" y="6"/>
                    </a:moveTo>
                    <a:lnTo>
                      <a:pt x="11" y="559"/>
                    </a:lnTo>
                    <a:lnTo>
                      <a:pt x="0" y="559"/>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3" name="Freeform 162"/>
              <p:cNvSpPr>
                <a:spLocks/>
              </p:cNvSpPr>
              <p:nvPr/>
            </p:nvSpPr>
            <p:spPr bwMode="auto">
              <a:xfrm>
                <a:off x="4964" y="2429"/>
                <a:ext cx="114" cy="479"/>
              </a:xfrm>
              <a:custGeom>
                <a:avLst/>
                <a:gdLst>
                  <a:gd name="T0" fmla="*/ 5 w 114"/>
                  <a:gd name="T1" fmla="*/ 468 h 479"/>
                  <a:gd name="T2" fmla="*/ 102 w 114"/>
                  <a:gd name="T3" fmla="*/ 468 h 479"/>
                  <a:gd name="T4" fmla="*/ 102 w 114"/>
                  <a:gd name="T5" fmla="*/ 12 h 479"/>
                  <a:gd name="T6" fmla="*/ 5 w 114"/>
                  <a:gd name="T7" fmla="*/ 12 h 479"/>
                  <a:gd name="T8" fmla="*/ 5 w 114"/>
                  <a:gd name="T9" fmla="*/ 0 h 479"/>
                  <a:gd name="T10" fmla="*/ 114 w 114"/>
                  <a:gd name="T11" fmla="*/ 0 h 479"/>
                  <a:gd name="T12" fmla="*/ 114 w 114"/>
                  <a:gd name="T13" fmla="*/ 479 h 479"/>
                  <a:gd name="T14" fmla="*/ 0 w 114"/>
                  <a:gd name="T15" fmla="*/ 479 h 479"/>
                  <a:gd name="T16" fmla="*/ 0 w 114"/>
                  <a:gd name="T17" fmla="*/ 474 h 479"/>
                  <a:gd name="T18" fmla="*/ 5 w 114"/>
                  <a:gd name="T19" fmla="*/ 468 h 4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479"/>
                  <a:gd name="T32" fmla="*/ 114 w 114"/>
                  <a:gd name="T33" fmla="*/ 479 h 4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479">
                    <a:moveTo>
                      <a:pt x="5" y="468"/>
                    </a:moveTo>
                    <a:lnTo>
                      <a:pt x="102" y="468"/>
                    </a:lnTo>
                    <a:lnTo>
                      <a:pt x="102" y="12"/>
                    </a:lnTo>
                    <a:lnTo>
                      <a:pt x="5" y="12"/>
                    </a:lnTo>
                    <a:lnTo>
                      <a:pt x="5" y="0"/>
                    </a:lnTo>
                    <a:lnTo>
                      <a:pt x="114" y="0"/>
                    </a:lnTo>
                    <a:lnTo>
                      <a:pt x="114" y="479"/>
                    </a:lnTo>
                    <a:lnTo>
                      <a:pt x="0" y="479"/>
                    </a:lnTo>
                    <a:lnTo>
                      <a:pt x="0" y="474"/>
                    </a:lnTo>
                    <a:lnTo>
                      <a:pt x="5" y="4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4" name="Freeform 163"/>
              <p:cNvSpPr>
                <a:spLocks/>
              </p:cNvSpPr>
              <p:nvPr/>
            </p:nvSpPr>
            <p:spPr bwMode="auto">
              <a:xfrm>
                <a:off x="4964" y="2429"/>
                <a:ext cx="11" cy="474"/>
              </a:xfrm>
              <a:custGeom>
                <a:avLst/>
                <a:gdLst>
                  <a:gd name="T0" fmla="*/ 11 w 11"/>
                  <a:gd name="T1" fmla="*/ 6 h 474"/>
                  <a:gd name="T2" fmla="*/ 11 w 11"/>
                  <a:gd name="T3" fmla="*/ 474 h 474"/>
                  <a:gd name="T4" fmla="*/ 0 w 11"/>
                  <a:gd name="T5" fmla="*/ 474 h 474"/>
                  <a:gd name="T6" fmla="*/ 0 w 11"/>
                  <a:gd name="T7" fmla="*/ 0 h 474"/>
                  <a:gd name="T8" fmla="*/ 5 w 11"/>
                  <a:gd name="T9" fmla="*/ 0 h 474"/>
                  <a:gd name="T10" fmla="*/ 11 w 11"/>
                  <a:gd name="T11" fmla="*/ 6 h 474"/>
                  <a:gd name="T12" fmla="*/ 0 60000 65536"/>
                  <a:gd name="T13" fmla="*/ 0 60000 65536"/>
                  <a:gd name="T14" fmla="*/ 0 60000 65536"/>
                  <a:gd name="T15" fmla="*/ 0 60000 65536"/>
                  <a:gd name="T16" fmla="*/ 0 60000 65536"/>
                  <a:gd name="T17" fmla="*/ 0 60000 65536"/>
                  <a:gd name="T18" fmla="*/ 0 w 11"/>
                  <a:gd name="T19" fmla="*/ 0 h 474"/>
                  <a:gd name="T20" fmla="*/ 11 w 11"/>
                  <a:gd name="T21" fmla="*/ 474 h 474"/>
                </a:gdLst>
                <a:ahLst/>
                <a:cxnLst>
                  <a:cxn ang="T12">
                    <a:pos x="T0" y="T1"/>
                  </a:cxn>
                  <a:cxn ang="T13">
                    <a:pos x="T2" y="T3"/>
                  </a:cxn>
                  <a:cxn ang="T14">
                    <a:pos x="T4" y="T5"/>
                  </a:cxn>
                  <a:cxn ang="T15">
                    <a:pos x="T6" y="T7"/>
                  </a:cxn>
                  <a:cxn ang="T16">
                    <a:pos x="T8" y="T9"/>
                  </a:cxn>
                  <a:cxn ang="T17">
                    <a:pos x="T10" y="T11"/>
                  </a:cxn>
                </a:cxnLst>
                <a:rect l="T18" t="T19" r="T20" b="T21"/>
                <a:pathLst>
                  <a:path w="11" h="474">
                    <a:moveTo>
                      <a:pt x="11" y="6"/>
                    </a:moveTo>
                    <a:lnTo>
                      <a:pt x="11" y="474"/>
                    </a:lnTo>
                    <a:lnTo>
                      <a:pt x="0" y="474"/>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5" name="Freeform 164"/>
              <p:cNvSpPr>
                <a:spLocks/>
              </p:cNvSpPr>
              <p:nvPr/>
            </p:nvSpPr>
            <p:spPr bwMode="auto">
              <a:xfrm>
                <a:off x="4222" y="2520"/>
                <a:ext cx="1175" cy="109"/>
              </a:xfrm>
              <a:custGeom>
                <a:avLst/>
                <a:gdLst>
                  <a:gd name="T0" fmla="*/ 1175 w 1175"/>
                  <a:gd name="T1" fmla="*/ 103 h 109"/>
                  <a:gd name="T2" fmla="*/ 1175 w 1175"/>
                  <a:gd name="T3" fmla="*/ 109 h 109"/>
                  <a:gd name="T4" fmla="*/ 0 w 1175"/>
                  <a:gd name="T5" fmla="*/ 109 h 109"/>
                  <a:gd name="T6" fmla="*/ 0 w 1175"/>
                  <a:gd name="T7" fmla="*/ 6 h 109"/>
                  <a:gd name="T8" fmla="*/ 1170 w 1175"/>
                  <a:gd name="T9" fmla="*/ 0 h 109"/>
                  <a:gd name="T10" fmla="*/ 1170 w 1175"/>
                  <a:gd name="T11" fmla="*/ 12 h 109"/>
                  <a:gd name="T12" fmla="*/ 11 w 1175"/>
                  <a:gd name="T13" fmla="*/ 17 h 109"/>
                  <a:gd name="T14" fmla="*/ 11 w 1175"/>
                  <a:gd name="T15" fmla="*/ 97 h 109"/>
                  <a:gd name="T16" fmla="*/ 1170 w 1175"/>
                  <a:gd name="T17" fmla="*/ 97 h 109"/>
                  <a:gd name="T18" fmla="*/ 1175 w 1175"/>
                  <a:gd name="T19" fmla="*/ 103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5"/>
                  <a:gd name="T31" fmla="*/ 0 h 109"/>
                  <a:gd name="T32" fmla="*/ 1175 w 117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5" h="109">
                    <a:moveTo>
                      <a:pt x="1175" y="103"/>
                    </a:moveTo>
                    <a:lnTo>
                      <a:pt x="1175" y="109"/>
                    </a:lnTo>
                    <a:lnTo>
                      <a:pt x="0" y="109"/>
                    </a:lnTo>
                    <a:lnTo>
                      <a:pt x="0" y="6"/>
                    </a:lnTo>
                    <a:lnTo>
                      <a:pt x="1170" y="0"/>
                    </a:lnTo>
                    <a:lnTo>
                      <a:pt x="1170" y="12"/>
                    </a:lnTo>
                    <a:lnTo>
                      <a:pt x="11" y="17"/>
                    </a:lnTo>
                    <a:lnTo>
                      <a:pt x="11" y="97"/>
                    </a:lnTo>
                    <a:lnTo>
                      <a:pt x="1170" y="97"/>
                    </a:lnTo>
                    <a:lnTo>
                      <a:pt x="1175" y="10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6" name="Freeform 165"/>
              <p:cNvSpPr>
                <a:spLocks/>
              </p:cNvSpPr>
              <p:nvPr/>
            </p:nvSpPr>
            <p:spPr bwMode="auto">
              <a:xfrm>
                <a:off x="5386" y="2520"/>
                <a:ext cx="11" cy="103"/>
              </a:xfrm>
              <a:custGeom>
                <a:avLst/>
                <a:gdLst>
                  <a:gd name="T0" fmla="*/ 6 w 11"/>
                  <a:gd name="T1" fmla="*/ 0 h 103"/>
                  <a:gd name="T2" fmla="*/ 11 w 11"/>
                  <a:gd name="T3" fmla="*/ 0 h 103"/>
                  <a:gd name="T4" fmla="*/ 11 w 11"/>
                  <a:gd name="T5" fmla="*/ 103 h 103"/>
                  <a:gd name="T6" fmla="*/ 0 w 11"/>
                  <a:gd name="T7" fmla="*/ 103 h 103"/>
                  <a:gd name="T8" fmla="*/ 0 w 11"/>
                  <a:gd name="T9" fmla="*/ 6 h 103"/>
                  <a:gd name="T10" fmla="*/ 6 w 11"/>
                  <a:gd name="T11" fmla="*/ 0 h 103"/>
                  <a:gd name="T12" fmla="*/ 0 60000 65536"/>
                  <a:gd name="T13" fmla="*/ 0 60000 65536"/>
                  <a:gd name="T14" fmla="*/ 0 60000 65536"/>
                  <a:gd name="T15" fmla="*/ 0 60000 65536"/>
                  <a:gd name="T16" fmla="*/ 0 60000 65536"/>
                  <a:gd name="T17" fmla="*/ 0 60000 65536"/>
                  <a:gd name="T18" fmla="*/ 0 w 11"/>
                  <a:gd name="T19" fmla="*/ 0 h 103"/>
                  <a:gd name="T20" fmla="*/ 11 w 11"/>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1" h="103">
                    <a:moveTo>
                      <a:pt x="6" y="0"/>
                    </a:moveTo>
                    <a:lnTo>
                      <a:pt x="11" y="0"/>
                    </a:lnTo>
                    <a:lnTo>
                      <a:pt x="11" y="103"/>
                    </a:lnTo>
                    <a:lnTo>
                      <a:pt x="0" y="103"/>
                    </a:lnTo>
                    <a:lnTo>
                      <a:pt x="0" y="6"/>
                    </a:lnTo>
                    <a:lnTo>
                      <a:pt x="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7" name="Freeform 166"/>
              <p:cNvSpPr>
                <a:spLocks/>
              </p:cNvSpPr>
              <p:nvPr/>
            </p:nvSpPr>
            <p:spPr bwMode="auto">
              <a:xfrm>
                <a:off x="4222" y="2714"/>
                <a:ext cx="1175" cy="109"/>
              </a:xfrm>
              <a:custGeom>
                <a:avLst/>
                <a:gdLst>
                  <a:gd name="T0" fmla="*/ 5 w 1175"/>
                  <a:gd name="T1" fmla="*/ 97 h 109"/>
                  <a:gd name="T2" fmla="*/ 1164 w 1175"/>
                  <a:gd name="T3" fmla="*/ 97 h 109"/>
                  <a:gd name="T4" fmla="*/ 1164 w 1175"/>
                  <a:gd name="T5" fmla="*/ 12 h 109"/>
                  <a:gd name="T6" fmla="*/ 5 w 1175"/>
                  <a:gd name="T7" fmla="*/ 12 h 109"/>
                  <a:gd name="T8" fmla="*/ 5 w 1175"/>
                  <a:gd name="T9" fmla="*/ 0 h 109"/>
                  <a:gd name="T10" fmla="*/ 1175 w 1175"/>
                  <a:gd name="T11" fmla="*/ 0 h 109"/>
                  <a:gd name="T12" fmla="*/ 1175 w 1175"/>
                  <a:gd name="T13" fmla="*/ 109 h 109"/>
                  <a:gd name="T14" fmla="*/ 0 w 1175"/>
                  <a:gd name="T15" fmla="*/ 109 h 109"/>
                  <a:gd name="T16" fmla="*/ 0 w 1175"/>
                  <a:gd name="T17" fmla="*/ 103 h 109"/>
                  <a:gd name="T18" fmla="*/ 5 w 1175"/>
                  <a:gd name="T19" fmla="*/ 97 h 1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75"/>
                  <a:gd name="T31" fmla="*/ 0 h 109"/>
                  <a:gd name="T32" fmla="*/ 1175 w 1175"/>
                  <a:gd name="T33" fmla="*/ 109 h 10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75" h="109">
                    <a:moveTo>
                      <a:pt x="5" y="97"/>
                    </a:moveTo>
                    <a:lnTo>
                      <a:pt x="1164" y="97"/>
                    </a:lnTo>
                    <a:lnTo>
                      <a:pt x="1164" y="12"/>
                    </a:lnTo>
                    <a:lnTo>
                      <a:pt x="5" y="12"/>
                    </a:lnTo>
                    <a:lnTo>
                      <a:pt x="5" y="0"/>
                    </a:lnTo>
                    <a:lnTo>
                      <a:pt x="1175" y="0"/>
                    </a:lnTo>
                    <a:lnTo>
                      <a:pt x="1175" y="109"/>
                    </a:lnTo>
                    <a:lnTo>
                      <a:pt x="0" y="109"/>
                    </a:lnTo>
                    <a:lnTo>
                      <a:pt x="0" y="103"/>
                    </a:lnTo>
                    <a:lnTo>
                      <a:pt x="5"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sp>
            <p:nvSpPr>
              <p:cNvPr id="168" name="Freeform 167"/>
              <p:cNvSpPr>
                <a:spLocks/>
              </p:cNvSpPr>
              <p:nvPr/>
            </p:nvSpPr>
            <p:spPr bwMode="auto">
              <a:xfrm>
                <a:off x="4222" y="2714"/>
                <a:ext cx="11" cy="103"/>
              </a:xfrm>
              <a:custGeom>
                <a:avLst/>
                <a:gdLst>
                  <a:gd name="T0" fmla="*/ 11 w 11"/>
                  <a:gd name="T1" fmla="*/ 6 h 103"/>
                  <a:gd name="T2" fmla="*/ 11 w 11"/>
                  <a:gd name="T3" fmla="*/ 103 h 103"/>
                  <a:gd name="T4" fmla="*/ 0 w 11"/>
                  <a:gd name="T5" fmla="*/ 103 h 103"/>
                  <a:gd name="T6" fmla="*/ 0 w 11"/>
                  <a:gd name="T7" fmla="*/ 0 h 103"/>
                  <a:gd name="T8" fmla="*/ 5 w 11"/>
                  <a:gd name="T9" fmla="*/ 0 h 103"/>
                  <a:gd name="T10" fmla="*/ 11 w 11"/>
                  <a:gd name="T11" fmla="*/ 6 h 103"/>
                  <a:gd name="T12" fmla="*/ 0 60000 65536"/>
                  <a:gd name="T13" fmla="*/ 0 60000 65536"/>
                  <a:gd name="T14" fmla="*/ 0 60000 65536"/>
                  <a:gd name="T15" fmla="*/ 0 60000 65536"/>
                  <a:gd name="T16" fmla="*/ 0 60000 65536"/>
                  <a:gd name="T17" fmla="*/ 0 60000 65536"/>
                  <a:gd name="T18" fmla="*/ 0 w 11"/>
                  <a:gd name="T19" fmla="*/ 0 h 103"/>
                  <a:gd name="T20" fmla="*/ 11 w 11"/>
                  <a:gd name="T21" fmla="*/ 103 h 103"/>
                </a:gdLst>
                <a:ahLst/>
                <a:cxnLst>
                  <a:cxn ang="T12">
                    <a:pos x="T0" y="T1"/>
                  </a:cxn>
                  <a:cxn ang="T13">
                    <a:pos x="T2" y="T3"/>
                  </a:cxn>
                  <a:cxn ang="T14">
                    <a:pos x="T4" y="T5"/>
                  </a:cxn>
                  <a:cxn ang="T15">
                    <a:pos x="T6" y="T7"/>
                  </a:cxn>
                  <a:cxn ang="T16">
                    <a:pos x="T8" y="T9"/>
                  </a:cxn>
                  <a:cxn ang="T17">
                    <a:pos x="T10" y="T11"/>
                  </a:cxn>
                </a:cxnLst>
                <a:rect l="T18" t="T19" r="T20" b="T21"/>
                <a:pathLst>
                  <a:path w="11" h="103">
                    <a:moveTo>
                      <a:pt x="11" y="6"/>
                    </a:moveTo>
                    <a:lnTo>
                      <a:pt x="11" y="103"/>
                    </a:lnTo>
                    <a:lnTo>
                      <a:pt x="0" y="103"/>
                    </a:lnTo>
                    <a:lnTo>
                      <a:pt x="0" y="0"/>
                    </a:lnTo>
                    <a:lnTo>
                      <a:pt x="5" y="0"/>
                    </a:lnTo>
                    <a:lnTo>
                      <a:pt x="11" y="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sz="3199" dirty="0">
                  <a:latin typeface="Century Gothic" panose="020B0502020202020204" pitchFamily="34" charset="0"/>
                </a:endParaRPr>
              </a:p>
            </p:txBody>
          </p:sp>
        </p:grpSp>
        <p:sp>
          <p:nvSpPr>
            <p:cNvPr id="19" name="Rectangle 12"/>
            <p:cNvSpPr>
              <a:spLocks noChangeArrowheads="1"/>
            </p:cNvSpPr>
            <p:nvPr/>
          </p:nvSpPr>
          <p:spPr bwMode="auto">
            <a:xfrm>
              <a:off x="2487344" y="2759274"/>
              <a:ext cx="2103400"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pPr algn="ctr"/>
              <a:r>
                <a:rPr lang="en-US" sz="1800" dirty="0">
                  <a:latin typeface="Century Gothic" panose="020B0502020202020204" pitchFamily="34" charset="0"/>
                </a:rPr>
                <a:t>Information </a:t>
              </a:r>
            </a:p>
            <a:p>
              <a:pPr algn="ctr"/>
              <a:r>
                <a:rPr lang="en-US" sz="1800" dirty="0">
                  <a:latin typeface="Century Gothic" panose="020B0502020202020204" pitchFamily="34" charset="0"/>
                </a:rPr>
                <a:t>(Classified Image)</a:t>
              </a:r>
              <a:endParaRPr lang="en-US" sz="1800" b="1" dirty="0">
                <a:latin typeface="Century Gothic" panose="020B0502020202020204" pitchFamily="34" charset="0"/>
              </a:endParaRPr>
            </a:p>
          </p:txBody>
        </p:sp>
      </p:grpSp>
      <p:sp>
        <p:nvSpPr>
          <p:cNvPr id="169" name="Text Box 39"/>
          <p:cNvSpPr txBox="1">
            <a:spLocks noChangeArrowheads="1"/>
          </p:cNvSpPr>
          <p:nvPr/>
        </p:nvSpPr>
        <p:spPr bwMode="auto">
          <a:xfrm>
            <a:off x="5855404" y="2328282"/>
            <a:ext cx="2222072"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spcBef>
                <a:spcPct val="50000"/>
              </a:spcBef>
            </a:pPr>
            <a:r>
              <a:rPr lang="en-US" sz="1800" dirty="0">
                <a:latin typeface="Century Gothic" panose="020B0502020202020204" pitchFamily="34" charset="0"/>
              </a:rPr>
              <a:t>Spectral signature of next pixel to be classified</a:t>
            </a:r>
          </a:p>
        </p:txBody>
      </p:sp>
      <p:grpSp>
        <p:nvGrpSpPr>
          <p:cNvPr id="170" name="Group 169"/>
          <p:cNvGrpSpPr/>
          <p:nvPr/>
        </p:nvGrpSpPr>
        <p:grpSpPr>
          <a:xfrm>
            <a:off x="6166855" y="4013598"/>
            <a:ext cx="1599173" cy="1368723"/>
            <a:chOff x="7190327" y="2167216"/>
            <a:chExt cx="1199692" cy="1026810"/>
          </a:xfrm>
        </p:grpSpPr>
        <p:sp>
          <p:nvSpPr>
            <p:cNvPr id="171" name="Freeform 184"/>
            <p:cNvSpPr>
              <a:spLocks/>
            </p:cNvSpPr>
            <p:nvPr/>
          </p:nvSpPr>
          <p:spPr bwMode="auto">
            <a:xfrm>
              <a:off x="7279388" y="2502142"/>
              <a:ext cx="138584" cy="438600"/>
            </a:xfrm>
            <a:custGeom>
              <a:avLst/>
              <a:gdLst>
                <a:gd name="T0" fmla="*/ 0 w 774"/>
                <a:gd name="T1" fmla="*/ 439 h 481"/>
                <a:gd name="T2" fmla="*/ 36 w 774"/>
                <a:gd name="T3" fmla="*/ 385 h 481"/>
                <a:gd name="T4" fmla="*/ 102 w 774"/>
                <a:gd name="T5" fmla="*/ 367 h 481"/>
                <a:gd name="T6" fmla="*/ 138 w 774"/>
                <a:gd name="T7" fmla="*/ 391 h 481"/>
                <a:gd name="T8" fmla="*/ 168 w 774"/>
                <a:gd name="T9" fmla="*/ 439 h 481"/>
                <a:gd name="T10" fmla="*/ 204 w 774"/>
                <a:gd name="T11" fmla="*/ 481 h 481"/>
                <a:gd name="T12" fmla="*/ 258 w 774"/>
                <a:gd name="T13" fmla="*/ 439 h 481"/>
                <a:gd name="T14" fmla="*/ 270 w 774"/>
                <a:gd name="T15" fmla="*/ 355 h 481"/>
                <a:gd name="T16" fmla="*/ 294 w 774"/>
                <a:gd name="T17" fmla="*/ 253 h 481"/>
                <a:gd name="T18" fmla="*/ 318 w 774"/>
                <a:gd name="T19" fmla="*/ 181 h 481"/>
                <a:gd name="T20" fmla="*/ 366 w 774"/>
                <a:gd name="T21" fmla="*/ 91 h 481"/>
                <a:gd name="T22" fmla="*/ 390 w 774"/>
                <a:gd name="T23" fmla="*/ 31 h 481"/>
                <a:gd name="T24" fmla="*/ 426 w 774"/>
                <a:gd name="T25" fmla="*/ 1 h 481"/>
                <a:gd name="T26" fmla="*/ 456 w 774"/>
                <a:gd name="T27" fmla="*/ 25 h 481"/>
                <a:gd name="T28" fmla="*/ 468 w 774"/>
                <a:gd name="T29" fmla="*/ 85 h 481"/>
                <a:gd name="T30" fmla="*/ 480 w 774"/>
                <a:gd name="T31" fmla="*/ 127 h 481"/>
                <a:gd name="T32" fmla="*/ 504 w 774"/>
                <a:gd name="T33" fmla="*/ 169 h 481"/>
                <a:gd name="T34" fmla="*/ 540 w 774"/>
                <a:gd name="T35" fmla="*/ 205 h 481"/>
                <a:gd name="T36" fmla="*/ 588 w 774"/>
                <a:gd name="T37" fmla="*/ 199 h 481"/>
                <a:gd name="T38" fmla="*/ 624 w 774"/>
                <a:gd name="T39" fmla="*/ 139 h 481"/>
                <a:gd name="T40" fmla="*/ 666 w 774"/>
                <a:gd name="T41" fmla="*/ 103 h 481"/>
                <a:gd name="T42" fmla="*/ 714 w 774"/>
                <a:gd name="T43" fmla="*/ 91 h 481"/>
                <a:gd name="T44" fmla="*/ 750 w 774"/>
                <a:gd name="T45" fmla="*/ 115 h 481"/>
                <a:gd name="T46" fmla="*/ 774 w 774"/>
                <a:gd name="T47" fmla="*/ 163 h 48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74"/>
                <a:gd name="T73" fmla="*/ 0 h 481"/>
                <a:gd name="T74" fmla="*/ 774 w 774"/>
                <a:gd name="T75" fmla="*/ 481 h 48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74" h="481">
                  <a:moveTo>
                    <a:pt x="0" y="439"/>
                  </a:moveTo>
                  <a:cubicBezTo>
                    <a:pt x="9" y="418"/>
                    <a:pt x="19" y="397"/>
                    <a:pt x="36" y="385"/>
                  </a:cubicBezTo>
                  <a:cubicBezTo>
                    <a:pt x="53" y="373"/>
                    <a:pt x="85" y="366"/>
                    <a:pt x="102" y="367"/>
                  </a:cubicBezTo>
                  <a:cubicBezTo>
                    <a:pt x="119" y="368"/>
                    <a:pt x="127" y="379"/>
                    <a:pt x="138" y="391"/>
                  </a:cubicBezTo>
                  <a:cubicBezTo>
                    <a:pt x="149" y="403"/>
                    <a:pt x="157" y="424"/>
                    <a:pt x="168" y="439"/>
                  </a:cubicBezTo>
                  <a:cubicBezTo>
                    <a:pt x="179" y="454"/>
                    <a:pt x="189" y="481"/>
                    <a:pt x="204" y="481"/>
                  </a:cubicBezTo>
                  <a:cubicBezTo>
                    <a:pt x="219" y="481"/>
                    <a:pt x="247" y="460"/>
                    <a:pt x="258" y="439"/>
                  </a:cubicBezTo>
                  <a:cubicBezTo>
                    <a:pt x="269" y="418"/>
                    <a:pt x="264" y="386"/>
                    <a:pt x="270" y="355"/>
                  </a:cubicBezTo>
                  <a:cubicBezTo>
                    <a:pt x="276" y="324"/>
                    <a:pt x="286" y="282"/>
                    <a:pt x="294" y="253"/>
                  </a:cubicBezTo>
                  <a:cubicBezTo>
                    <a:pt x="302" y="224"/>
                    <a:pt x="306" y="208"/>
                    <a:pt x="318" y="181"/>
                  </a:cubicBezTo>
                  <a:cubicBezTo>
                    <a:pt x="330" y="154"/>
                    <a:pt x="354" y="116"/>
                    <a:pt x="366" y="91"/>
                  </a:cubicBezTo>
                  <a:cubicBezTo>
                    <a:pt x="378" y="66"/>
                    <a:pt x="380" y="46"/>
                    <a:pt x="390" y="31"/>
                  </a:cubicBezTo>
                  <a:cubicBezTo>
                    <a:pt x="400" y="16"/>
                    <a:pt x="415" y="2"/>
                    <a:pt x="426" y="1"/>
                  </a:cubicBezTo>
                  <a:cubicBezTo>
                    <a:pt x="437" y="0"/>
                    <a:pt x="449" y="11"/>
                    <a:pt x="456" y="25"/>
                  </a:cubicBezTo>
                  <a:cubicBezTo>
                    <a:pt x="463" y="39"/>
                    <a:pt x="464" y="68"/>
                    <a:pt x="468" y="85"/>
                  </a:cubicBezTo>
                  <a:cubicBezTo>
                    <a:pt x="472" y="102"/>
                    <a:pt x="474" y="113"/>
                    <a:pt x="480" y="127"/>
                  </a:cubicBezTo>
                  <a:cubicBezTo>
                    <a:pt x="486" y="141"/>
                    <a:pt x="494" y="156"/>
                    <a:pt x="504" y="169"/>
                  </a:cubicBezTo>
                  <a:cubicBezTo>
                    <a:pt x="514" y="182"/>
                    <a:pt x="526" y="200"/>
                    <a:pt x="540" y="205"/>
                  </a:cubicBezTo>
                  <a:cubicBezTo>
                    <a:pt x="554" y="210"/>
                    <a:pt x="574" y="210"/>
                    <a:pt x="588" y="199"/>
                  </a:cubicBezTo>
                  <a:cubicBezTo>
                    <a:pt x="602" y="188"/>
                    <a:pt x="611" y="155"/>
                    <a:pt x="624" y="139"/>
                  </a:cubicBezTo>
                  <a:cubicBezTo>
                    <a:pt x="637" y="123"/>
                    <a:pt x="651" y="111"/>
                    <a:pt x="666" y="103"/>
                  </a:cubicBezTo>
                  <a:cubicBezTo>
                    <a:pt x="681" y="95"/>
                    <a:pt x="700" y="89"/>
                    <a:pt x="714" y="91"/>
                  </a:cubicBezTo>
                  <a:cubicBezTo>
                    <a:pt x="728" y="93"/>
                    <a:pt x="740" y="103"/>
                    <a:pt x="750" y="115"/>
                  </a:cubicBezTo>
                  <a:cubicBezTo>
                    <a:pt x="760" y="127"/>
                    <a:pt x="767" y="145"/>
                    <a:pt x="774" y="163"/>
                  </a:cubicBezTo>
                </a:path>
              </a:pathLst>
            </a:custGeom>
            <a:noFill/>
            <a:ln w="28575" cap="flat" cmpd="sng">
              <a:solidFill>
                <a:srgbClr val="808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72" name="Rectangle 171"/>
            <p:cNvSpPr/>
            <p:nvPr/>
          </p:nvSpPr>
          <p:spPr>
            <a:xfrm>
              <a:off x="7190327" y="2445110"/>
              <a:ext cx="1199692" cy="748916"/>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173" name="Text Box 52"/>
            <p:cNvSpPr txBox="1">
              <a:spLocks noChangeArrowheads="1"/>
            </p:cNvSpPr>
            <p:nvPr/>
          </p:nvSpPr>
          <p:spPr bwMode="auto">
            <a:xfrm>
              <a:off x="7312058" y="2167216"/>
              <a:ext cx="95623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Unknown</a:t>
              </a:r>
            </a:p>
          </p:txBody>
        </p:sp>
      </p:grpSp>
      <p:sp>
        <p:nvSpPr>
          <p:cNvPr id="174" name="Text Box 39"/>
          <p:cNvSpPr txBox="1">
            <a:spLocks noChangeArrowheads="1"/>
          </p:cNvSpPr>
          <p:nvPr/>
        </p:nvSpPr>
        <p:spPr bwMode="auto">
          <a:xfrm>
            <a:off x="8553364" y="1701007"/>
            <a:ext cx="353247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r>
              <a:rPr lang="en-US" sz="1800" u="sng" dirty="0">
                <a:latin typeface="Century Gothic" panose="020B0502020202020204" pitchFamily="34" charset="0"/>
              </a:rPr>
              <a:t>Mean</a:t>
            </a:r>
            <a:r>
              <a:rPr lang="en-US" sz="1800" dirty="0">
                <a:latin typeface="Century Gothic" panose="020B0502020202020204" pitchFamily="34" charset="0"/>
              </a:rPr>
              <a:t> Spectral Signatures</a:t>
            </a:r>
            <a:endParaRPr lang="en-US" sz="1800" u="sng" dirty="0">
              <a:latin typeface="Century Gothic" panose="020B0502020202020204" pitchFamily="34" charset="0"/>
            </a:endParaRPr>
          </a:p>
        </p:txBody>
      </p:sp>
      <p:grpSp>
        <p:nvGrpSpPr>
          <p:cNvPr id="176" name="Group 175"/>
          <p:cNvGrpSpPr/>
          <p:nvPr/>
        </p:nvGrpSpPr>
        <p:grpSpPr>
          <a:xfrm>
            <a:off x="9520013" y="3458602"/>
            <a:ext cx="1599172" cy="1439220"/>
            <a:chOff x="7503314" y="3334425"/>
            <a:chExt cx="1199692" cy="1079696"/>
          </a:xfrm>
        </p:grpSpPr>
        <p:sp>
          <p:nvSpPr>
            <p:cNvPr id="185" name="Freeform 51"/>
            <p:cNvSpPr>
              <a:spLocks/>
            </p:cNvSpPr>
            <p:nvPr/>
          </p:nvSpPr>
          <p:spPr bwMode="auto">
            <a:xfrm>
              <a:off x="7564268" y="3683186"/>
              <a:ext cx="138584" cy="438599"/>
            </a:xfrm>
            <a:custGeom>
              <a:avLst/>
              <a:gdLst>
                <a:gd name="T0" fmla="*/ 0 w 798"/>
                <a:gd name="T1" fmla="*/ 626 h 637"/>
                <a:gd name="T2" fmla="*/ 42 w 798"/>
                <a:gd name="T3" fmla="*/ 512 h 637"/>
                <a:gd name="T4" fmla="*/ 78 w 798"/>
                <a:gd name="T5" fmla="*/ 458 h 637"/>
                <a:gd name="T6" fmla="*/ 138 w 798"/>
                <a:gd name="T7" fmla="*/ 434 h 637"/>
                <a:gd name="T8" fmla="*/ 168 w 798"/>
                <a:gd name="T9" fmla="*/ 476 h 637"/>
                <a:gd name="T10" fmla="*/ 174 w 798"/>
                <a:gd name="T11" fmla="*/ 524 h 637"/>
                <a:gd name="T12" fmla="*/ 198 w 798"/>
                <a:gd name="T13" fmla="*/ 572 h 637"/>
                <a:gd name="T14" fmla="*/ 246 w 798"/>
                <a:gd name="T15" fmla="*/ 584 h 637"/>
                <a:gd name="T16" fmla="*/ 270 w 798"/>
                <a:gd name="T17" fmla="*/ 554 h 637"/>
                <a:gd name="T18" fmla="*/ 402 w 798"/>
                <a:gd name="T19" fmla="*/ 86 h 637"/>
                <a:gd name="T20" fmla="*/ 444 w 798"/>
                <a:gd name="T21" fmla="*/ 38 h 637"/>
                <a:gd name="T22" fmla="*/ 468 w 798"/>
                <a:gd name="T23" fmla="*/ 38 h 637"/>
                <a:gd name="T24" fmla="*/ 498 w 798"/>
                <a:gd name="T25" fmla="*/ 74 h 637"/>
                <a:gd name="T26" fmla="*/ 516 w 798"/>
                <a:gd name="T27" fmla="*/ 140 h 637"/>
                <a:gd name="T28" fmla="*/ 522 w 798"/>
                <a:gd name="T29" fmla="*/ 236 h 637"/>
                <a:gd name="T30" fmla="*/ 558 w 798"/>
                <a:gd name="T31" fmla="*/ 308 h 637"/>
                <a:gd name="T32" fmla="*/ 588 w 798"/>
                <a:gd name="T33" fmla="*/ 344 h 637"/>
                <a:gd name="T34" fmla="*/ 648 w 798"/>
                <a:gd name="T35" fmla="*/ 302 h 637"/>
                <a:gd name="T36" fmla="*/ 678 w 798"/>
                <a:gd name="T37" fmla="*/ 248 h 637"/>
                <a:gd name="T38" fmla="*/ 720 w 798"/>
                <a:gd name="T39" fmla="*/ 230 h 637"/>
                <a:gd name="T40" fmla="*/ 768 w 798"/>
                <a:gd name="T41" fmla="*/ 290 h 637"/>
                <a:gd name="T42" fmla="*/ 798 w 798"/>
                <a:gd name="T43" fmla="*/ 326 h 63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98"/>
                <a:gd name="T67" fmla="*/ 0 h 637"/>
                <a:gd name="T68" fmla="*/ 798 w 798"/>
                <a:gd name="T69" fmla="*/ 637 h 63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98" h="637">
                  <a:moveTo>
                    <a:pt x="0" y="626"/>
                  </a:moveTo>
                  <a:cubicBezTo>
                    <a:pt x="14" y="583"/>
                    <a:pt x="29" y="540"/>
                    <a:pt x="42" y="512"/>
                  </a:cubicBezTo>
                  <a:cubicBezTo>
                    <a:pt x="55" y="484"/>
                    <a:pt x="62" y="471"/>
                    <a:pt x="78" y="458"/>
                  </a:cubicBezTo>
                  <a:cubicBezTo>
                    <a:pt x="94" y="445"/>
                    <a:pt x="123" y="431"/>
                    <a:pt x="138" y="434"/>
                  </a:cubicBezTo>
                  <a:cubicBezTo>
                    <a:pt x="153" y="437"/>
                    <a:pt x="162" y="461"/>
                    <a:pt x="168" y="476"/>
                  </a:cubicBezTo>
                  <a:cubicBezTo>
                    <a:pt x="174" y="491"/>
                    <a:pt x="169" y="508"/>
                    <a:pt x="174" y="524"/>
                  </a:cubicBezTo>
                  <a:cubicBezTo>
                    <a:pt x="179" y="540"/>
                    <a:pt x="186" y="562"/>
                    <a:pt x="198" y="572"/>
                  </a:cubicBezTo>
                  <a:cubicBezTo>
                    <a:pt x="210" y="582"/>
                    <a:pt x="234" y="587"/>
                    <a:pt x="246" y="584"/>
                  </a:cubicBezTo>
                  <a:cubicBezTo>
                    <a:pt x="258" y="581"/>
                    <a:pt x="244" y="637"/>
                    <a:pt x="270" y="554"/>
                  </a:cubicBezTo>
                  <a:cubicBezTo>
                    <a:pt x="296" y="471"/>
                    <a:pt x="373" y="172"/>
                    <a:pt x="402" y="86"/>
                  </a:cubicBezTo>
                  <a:cubicBezTo>
                    <a:pt x="431" y="0"/>
                    <a:pt x="433" y="46"/>
                    <a:pt x="444" y="38"/>
                  </a:cubicBezTo>
                  <a:cubicBezTo>
                    <a:pt x="455" y="30"/>
                    <a:pt x="459" y="32"/>
                    <a:pt x="468" y="38"/>
                  </a:cubicBezTo>
                  <a:cubicBezTo>
                    <a:pt x="477" y="44"/>
                    <a:pt x="490" y="57"/>
                    <a:pt x="498" y="74"/>
                  </a:cubicBezTo>
                  <a:cubicBezTo>
                    <a:pt x="506" y="91"/>
                    <a:pt x="512" y="113"/>
                    <a:pt x="516" y="140"/>
                  </a:cubicBezTo>
                  <a:cubicBezTo>
                    <a:pt x="520" y="167"/>
                    <a:pt x="515" y="208"/>
                    <a:pt x="522" y="236"/>
                  </a:cubicBezTo>
                  <a:cubicBezTo>
                    <a:pt x="529" y="264"/>
                    <a:pt x="547" y="290"/>
                    <a:pt x="558" y="308"/>
                  </a:cubicBezTo>
                  <a:cubicBezTo>
                    <a:pt x="569" y="326"/>
                    <a:pt x="573" y="345"/>
                    <a:pt x="588" y="344"/>
                  </a:cubicBezTo>
                  <a:cubicBezTo>
                    <a:pt x="603" y="343"/>
                    <a:pt x="633" y="318"/>
                    <a:pt x="648" y="302"/>
                  </a:cubicBezTo>
                  <a:cubicBezTo>
                    <a:pt x="663" y="286"/>
                    <a:pt x="666" y="260"/>
                    <a:pt x="678" y="248"/>
                  </a:cubicBezTo>
                  <a:cubicBezTo>
                    <a:pt x="690" y="236"/>
                    <a:pt x="705" y="223"/>
                    <a:pt x="720" y="230"/>
                  </a:cubicBezTo>
                  <a:cubicBezTo>
                    <a:pt x="735" y="237"/>
                    <a:pt x="755" y="274"/>
                    <a:pt x="768" y="290"/>
                  </a:cubicBezTo>
                  <a:cubicBezTo>
                    <a:pt x="781" y="306"/>
                    <a:pt x="791" y="316"/>
                    <a:pt x="798" y="326"/>
                  </a:cubicBezTo>
                </a:path>
              </a:pathLst>
            </a:custGeom>
            <a:noFill/>
            <a:ln w="28575" cap="flat" cmpd="sng">
              <a:solidFill>
                <a:schemeClr val="tx2"/>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6" name="Text Box 52"/>
            <p:cNvSpPr txBox="1">
              <a:spLocks noChangeArrowheads="1"/>
            </p:cNvSpPr>
            <p:nvPr/>
          </p:nvSpPr>
          <p:spPr bwMode="auto">
            <a:xfrm>
              <a:off x="7625045" y="3334425"/>
              <a:ext cx="1077961"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square"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Deciduous</a:t>
              </a:r>
            </a:p>
          </p:txBody>
        </p:sp>
        <p:sp>
          <p:nvSpPr>
            <p:cNvPr id="187" name="Rectangle 186"/>
            <p:cNvSpPr/>
            <p:nvPr/>
          </p:nvSpPr>
          <p:spPr>
            <a:xfrm>
              <a:off x="7503314" y="3618386"/>
              <a:ext cx="1199692" cy="79573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77" name="Group 176"/>
          <p:cNvGrpSpPr/>
          <p:nvPr/>
        </p:nvGrpSpPr>
        <p:grpSpPr>
          <a:xfrm>
            <a:off x="9520013" y="4866880"/>
            <a:ext cx="1599172" cy="1261572"/>
            <a:chOff x="7487107" y="2481876"/>
            <a:chExt cx="1199692" cy="946425"/>
          </a:xfrm>
        </p:grpSpPr>
        <p:sp>
          <p:nvSpPr>
            <p:cNvPr id="182" name="Freeform 55"/>
            <p:cNvSpPr>
              <a:spLocks/>
            </p:cNvSpPr>
            <p:nvPr/>
          </p:nvSpPr>
          <p:spPr bwMode="auto">
            <a:xfrm>
              <a:off x="7560217" y="2901410"/>
              <a:ext cx="138584" cy="438599"/>
            </a:xfrm>
            <a:custGeom>
              <a:avLst/>
              <a:gdLst>
                <a:gd name="T0" fmla="*/ 0 w 780"/>
                <a:gd name="T1" fmla="*/ 0 h 297"/>
                <a:gd name="T2" fmla="*/ 42 w 780"/>
                <a:gd name="T3" fmla="*/ 78 h 297"/>
                <a:gd name="T4" fmla="*/ 66 w 780"/>
                <a:gd name="T5" fmla="*/ 126 h 297"/>
                <a:gd name="T6" fmla="*/ 108 w 780"/>
                <a:gd name="T7" fmla="*/ 168 h 297"/>
                <a:gd name="T8" fmla="*/ 186 w 780"/>
                <a:gd name="T9" fmla="*/ 204 h 297"/>
                <a:gd name="T10" fmla="*/ 228 w 780"/>
                <a:gd name="T11" fmla="*/ 222 h 297"/>
                <a:gd name="T12" fmla="*/ 264 w 780"/>
                <a:gd name="T13" fmla="*/ 228 h 297"/>
                <a:gd name="T14" fmla="*/ 312 w 780"/>
                <a:gd name="T15" fmla="*/ 234 h 297"/>
                <a:gd name="T16" fmla="*/ 426 w 780"/>
                <a:gd name="T17" fmla="*/ 264 h 297"/>
                <a:gd name="T18" fmla="*/ 498 w 780"/>
                <a:gd name="T19" fmla="*/ 276 h 297"/>
                <a:gd name="T20" fmla="*/ 576 w 780"/>
                <a:gd name="T21" fmla="*/ 294 h 297"/>
                <a:gd name="T22" fmla="*/ 630 w 780"/>
                <a:gd name="T23" fmla="*/ 294 h 297"/>
                <a:gd name="T24" fmla="*/ 690 w 780"/>
                <a:gd name="T25" fmla="*/ 294 h 297"/>
                <a:gd name="T26" fmla="*/ 732 w 780"/>
                <a:gd name="T27" fmla="*/ 294 h 297"/>
                <a:gd name="T28" fmla="*/ 780 w 780"/>
                <a:gd name="T29" fmla="*/ 294 h 2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80"/>
                <a:gd name="T46" fmla="*/ 0 h 297"/>
                <a:gd name="T47" fmla="*/ 780 w 780"/>
                <a:gd name="T48" fmla="*/ 297 h 2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80" h="297">
                  <a:moveTo>
                    <a:pt x="0" y="0"/>
                  </a:moveTo>
                  <a:cubicBezTo>
                    <a:pt x="15" y="28"/>
                    <a:pt x="31" y="57"/>
                    <a:pt x="42" y="78"/>
                  </a:cubicBezTo>
                  <a:cubicBezTo>
                    <a:pt x="53" y="99"/>
                    <a:pt x="55" y="111"/>
                    <a:pt x="66" y="126"/>
                  </a:cubicBezTo>
                  <a:cubicBezTo>
                    <a:pt x="77" y="141"/>
                    <a:pt x="88" y="155"/>
                    <a:pt x="108" y="168"/>
                  </a:cubicBezTo>
                  <a:cubicBezTo>
                    <a:pt x="128" y="181"/>
                    <a:pt x="166" y="195"/>
                    <a:pt x="186" y="204"/>
                  </a:cubicBezTo>
                  <a:cubicBezTo>
                    <a:pt x="206" y="213"/>
                    <a:pt x="215" y="218"/>
                    <a:pt x="228" y="222"/>
                  </a:cubicBezTo>
                  <a:cubicBezTo>
                    <a:pt x="241" y="226"/>
                    <a:pt x="250" y="226"/>
                    <a:pt x="264" y="228"/>
                  </a:cubicBezTo>
                  <a:cubicBezTo>
                    <a:pt x="278" y="230"/>
                    <a:pt x="285" y="228"/>
                    <a:pt x="312" y="234"/>
                  </a:cubicBezTo>
                  <a:cubicBezTo>
                    <a:pt x="339" y="240"/>
                    <a:pt x="395" y="257"/>
                    <a:pt x="426" y="264"/>
                  </a:cubicBezTo>
                  <a:cubicBezTo>
                    <a:pt x="457" y="271"/>
                    <a:pt x="473" y="271"/>
                    <a:pt x="498" y="276"/>
                  </a:cubicBezTo>
                  <a:cubicBezTo>
                    <a:pt x="523" y="281"/>
                    <a:pt x="554" y="291"/>
                    <a:pt x="576" y="294"/>
                  </a:cubicBezTo>
                  <a:cubicBezTo>
                    <a:pt x="598" y="297"/>
                    <a:pt x="611" y="294"/>
                    <a:pt x="630" y="294"/>
                  </a:cubicBezTo>
                  <a:cubicBezTo>
                    <a:pt x="649" y="294"/>
                    <a:pt x="673" y="294"/>
                    <a:pt x="690" y="294"/>
                  </a:cubicBezTo>
                  <a:cubicBezTo>
                    <a:pt x="707" y="294"/>
                    <a:pt x="717" y="294"/>
                    <a:pt x="732" y="294"/>
                  </a:cubicBezTo>
                  <a:cubicBezTo>
                    <a:pt x="747" y="294"/>
                    <a:pt x="771" y="294"/>
                    <a:pt x="780" y="294"/>
                  </a:cubicBezTo>
                </a:path>
              </a:pathLst>
            </a:custGeom>
            <a:noFill/>
            <a:ln w="28575" cap="flat" cmpd="sng">
              <a:solidFill>
                <a:srgbClr val="66CCFF"/>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3" name="Text Box 56"/>
            <p:cNvSpPr txBox="1">
              <a:spLocks noChangeArrowheads="1"/>
            </p:cNvSpPr>
            <p:nvPr/>
          </p:nvSpPr>
          <p:spPr bwMode="auto">
            <a:xfrm>
              <a:off x="7653408" y="2481876"/>
              <a:ext cx="86709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Water</a:t>
              </a:r>
            </a:p>
          </p:txBody>
        </p:sp>
        <p:sp>
          <p:nvSpPr>
            <p:cNvPr id="184" name="Rectangle 183"/>
            <p:cNvSpPr/>
            <p:nvPr/>
          </p:nvSpPr>
          <p:spPr>
            <a:xfrm>
              <a:off x="7487107" y="2757733"/>
              <a:ext cx="1199692" cy="67056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grpSp>
        <p:nvGrpSpPr>
          <p:cNvPr id="178" name="Group 177"/>
          <p:cNvGrpSpPr/>
          <p:nvPr/>
        </p:nvGrpSpPr>
        <p:grpSpPr>
          <a:xfrm>
            <a:off x="9520013" y="2039397"/>
            <a:ext cx="1599172" cy="1450149"/>
            <a:chOff x="7496384" y="1131826"/>
            <a:chExt cx="1199692" cy="1087895"/>
          </a:xfrm>
        </p:grpSpPr>
        <p:sp>
          <p:nvSpPr>
            <p:cNvPr id="179" name="Freeform 47"/>
            <p:cNvSpPr>
              <a:spLocks/>
            </p:cNvSpPr>
            <p:nvPr/>
          </p:nvSpPr>
          <p:spPr bwMode="auto">
            <a:xfrm>
              <a:off x="7562561" y="1440692"/>
              <a:ext cx="138584" cy="438599"/>
            </a:xfrm>
            <a:custGeom>
              <a:avLst/>
              <a:gdLst>
                <a:gd name="T0" fmla="*/ 0 w 804"/>
                <a:gd name="T1" fmla="*/ 496 h 515"/>
                <a:gd name="T2" fmla="*/ 78 w 804"/>
                <a:gd name="T3" fmla="*/ 346 h 515"/>
                <a:gd name="T4" fmla="*/ 126 w 804"/>
                <a:gd name="T5" fmla="*/ 334 h 515"/>
                <a:gd name="T6" fmla="*/ 174 w 804"/>
                <a:gd name="T7" fmla="*/ 340 h 515"/>
                <a:gd name="T8" fmla="*/ 192 w 804"/>
                <a:gd name="T9" fmla="*/ 418 h 515"/>
                <a:gd name="T10" fmla="*/ 210 w 804"/>
                <a:gd name="T11" fmla="*/ 466 h 515"/>
                <a:gd name="T12" fmla="*/ 294 w 804"/>
                <a:gd name="T13" fmla="*/ 448 h 515"/>
                <a:gd name="T14" fmla="*/ 444 w 804"/>
                <a:gd name="T15" fmla="*/ 64 h 515"/>
                <a:gd name="T16" fmla="*/ 492 w 804"/>
                <a:gd name="T17" fmla="*/ 64 h 515"/>
                <a:gd name="T18" fmla="*/ 528 w 804"/>
                <a:gd name="T19" fmla="*/ 106 h 515"/>
                <a:gd name="T20" fmla="*/ 552 w 804"/>
                <a:gd name="T21" fmla="*/ 190 h 515"/>
                <a:gd name="T22" fmla="*/ 594 w 804"/>
                <a:gd name="T23" fmla="*/ 262 h 515"/>
                <a:gd name="T24" fmla="*/ 660 w 804"/>
                <a:gd name="T25" fmla="*/ 238 h 515"/>
                <a:gd name="T26" fmla="*/ 696 w 804"/>
                <a:gd name="T27" fmla="*/ 220 h 515"/>
                <a:gd name="T28" fmla="*/ 774 w 804"/>
                <a:gd name="T29" fmla="*/ 238 h 515"/>
                <a:gd name="T30" fmla="*/ 804 w 804"/>
                <a:gd name="T31" fmla="*/ 280 h 51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04"/>
                <a:gd name="T49" fmla="*/ 0 h 515"/>
                <a:gd name="T50" fmla="*/ 804 w 804"/>
                <a:gd name="T51" fmla="*/ 515 h 51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04" h="515">
                  <a:moveTo>
                    <a:pt x="0" y="496"/>
                  </a:moveTo>
                  <a:cubicBezTo>
                    <a:pt x="28" y="434"/>
                    <a:pt x="57" y="373"/>
                    <a:pt x="78" y="346"/>
                  </a:cubicBezTo>
                  <a:cubicBezTo>
                    <a:pt x="99" y="319"/>
                    <a:pt x="110" y="335"/>
                    <a:pt x="126" y="334"/>
                  </a:cubicBezTo>
                  <a:cubicBezTo>
                    <a:pt x="142" y="333"/>
                    <a:pt x="163" y="326"/>
                    <a:pt x="174" y="340"/>
                  </a:cubicBezTo>
                  <a:cubicBezTo>
                    <a:pt x="185" y="354"/>
                    <a:pt x="186" y="397"/>
                    <a:pt x="192" y="418"/>
                  </a:cubicBezTo>
                  <a:cubicBezTo>
                    <a:pt x="198" y="439"/>
                    <a:pt x="193" y="461"/>
                    <a:pt x="210" y="466"/>
                  </a:cubicBezTo>
                  <a:cubicBezTo>
                    <a:pt x="227" y="471"/>
                    <a:pt x="255" y="515"/>
                    <a:pt x="294" y="448"/>
                  </a:cubicBezTo>
                  <a:cubicBezTo>
                    <a:pt x="333" y="381"/>
                    <a:pt x="411" y="128"/>
                    <a:pt x="444" y="64"/>
                  </a:cubicBezTo>
                  <a:cubicBezTo>
                    <a:pt x="477" y="0"/>
                    <a:pt x="478" y="57"/>
                    <a:pt x="492" y="64"/>
                  </a:cubicBezTo>
                  <a:cubicBezTo>
                    <a:pt x="506" y="71"/>
                    <a:pt x="518" y="85"/>
                    <a:pt x="528" y="106"/>
                  </a:cubicBezTo>
                  <a:cubicBezTo>
                    <a:pt x="538" y="127"/>
                    <a:pt x="541" y="164"/>
                    <a:pt x="552" y="190"/>
                  </a:cubicBezTo>
                  <a:cubicBezTo>
                    <a:pt x="563" y="216"/>
                    <a:pt x="576" y="254"/>
                    <a:pt x="594" y="262"/>
                  </a:cubicBezTo>
                  <a:cubicBezTo>
                    <a:pt x="612" y="270"/>
                    <a:pt x="643" y="245"/>
                    <a:pt x="660" y="238"/>
                  </a:cubicBezTo>
                  <a:cubicBezTo>
                    <a:pt x="677" y="231"/>
                    <a:pt x="677" y="220"/>
                    <a:pt x="696" y="220"/>
                  </a:cubicBezTo>
                  <a:cubicBezTo>
                    <a:pt x="715" y="220"/>
                    <a:pt x="756" y="228"/>
                    <a:pt x="774" y="238"/>
                  </a:cubicBezTo>
                  <a:cubicBezTo>
                    <a:pt x="792" y="248"/>
                    <a:pt x="799" y="273"/>
                    <a:pt x="804" y="280"/>
                  </a:cubicBezTo>
                </a:path>
              </a:pathLst>
            </a:custGeom>
            <a:noFill/>
            <a:ln w="28575" cap="flat" cmpd="sng">
              <a:solidFill>
                <a:srgbClr val="008000"/>
              </a:solidFill>
              <a:prstDash val="solid"/>
              <a:round/>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spAutoFit/>
            </a:bodyPr>
            <a:lstStyle/>
            <a:p>
              <a:endParaRPr lang="en-US" sz="3199" dirty="0">
                <a:latin typeface="Century Gothic" panose="020B0502020202020204" pitchFamily="34" charset="0"/>
              </a:endParaRPr>
            </a:p>
          </p:txBody>
        </p:sp>
        <p:sp>
          <p:nvSpPr>
            <p:cNvPr id="180" name="Text Box 48"/>
            <p:cNvSpPr txBox="1">
              <a:spLocks noChangeArrowheads="1"/>
            </p:cNvSpPr>
            <p:nvPr/>
          </p:nvSpPr>
          <p:spPr bwMode="auto">
            <a:xfrm>
              <a:off x="7662684" y="1131826"/>
              <a:ext cx="867090" cy="2770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lIns="0">
              <a:spAutoFit/>
            </a:bodyPr>
            <a:lstStyle>
              <a:lvl1pPr>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ts val="800"/>
                </a:spcBef>
              </a:pPr>
              <a:r>
                <a:rPr lang="en-US" sz="1800" dirty="0">
                  <a:latin typeface="Century Gothic" panose="020B0502020202020204" pitchFamily="34" charset="0"/>
                </a:rPr>
                <a:t>Conifer</a:t>
              </a:r>
            </a:p>
          </p:txBody>
        </p:sp>
        <p:sp>
          <p:nvSpPr>
            <p:cNvPr id="181" name="Rectangle 180"/>
            <p:cNvSpPr/>
            <p:nvPr/>
          </p:nvSpPr>
          <p:spPr>
            <a:xfrm>
              <a:off x="7496384" y="1401250"/>
              <a:ext cx="1199692" cy="81847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grpSp>
      <p:sp>
        <p:nvSpPr>
          <p:cNvPr id="193" name="Right Arrow 192"/>
          <p:cNvSpPr/>
          <p:nvPr/>
        </p:nvSpPr>
        <p:spPr>
          <a:xfrm rot="5400000">
            <a:off x="6556274" y="3435218"/>
            <a:ext cx="735522" cy="403065"/>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199" name="Freeform 198"/>
          <p:cNvSpPr/>
          <p:nvPr/>
        </p:nvSpPr>
        <p:spPr>
          <a:xfrm flipH="1">
            <a:off x="7871905" y="3137364"/>
            <a:ext cx="1503232" cy="1948425"/>
          </a:xfrm>
          <a:custGeom>
            <a:avLst/>
            <a:gdLst>
              <a:gd name="connsiteX0" fmla="*/ 250426 w 1503232"/>
              <a:gd name="connsiteY0" fmla="*/ 0 h 1948425"/>
              <a:gd name="connsiteX1" fmla="*/ 0 w 1503232"/>
              <a:gd name="connsiteY1" fmla="*/ 250426 h 1948425"/>
              <a:gd name="connsiteX2" fmla="*/ 250426 w 1503232"/>
              <a:gd name="connsiteY2" fmla="*/ 500852 h 1948425"/>
              <a:gd name="connsiteX3" fmla="*/ 250426 w 1503232"/>
              <a:gd name="connsiteY3" fmla="*/ 375639 h 1948425"/>
              <a:gd name="connsiteX4" fmla="*/ 751279 w 1503232"/>
              <a:gd name="connsiteY4" fmla="*/ 375639 h 1948425"/>
              <a:gd name="connsiteX5" fmla="*/ 751279 w 1503232"/>
              <a:gd name="connsiteY5" fmla="*/ 505946 h 1948425"/>
              <a:gd name="connsiteX6" fmla="*/ 750220 w 1503232"/>
              <a:gd name="connsiteY6" fmla="*/ 505946 h 1948425"/>
              <a:gd name="connsiteX7" fmla="*/ 750220 w 1503232"/>
              <a:gd name="connsiteY7" fmla="*/ 1948425 h 1948425"/>
              <a:gd name="connsiteX8" fmla="*/ 1503232 w 1503232"/>
              <a:gd name="connsiteY8" fmla="*/ 1948425 h 1948425"/>
              <a:gd name="connsiteX9" fmla="*/ 1503232 w 1503232"/>
              <a:gd name="connsiteY9" fmla="*/ 1703726 h 1948425"/>
              <a:gd name="connsiteX10" fmla="*/ 993910 w 1503232"/>
              <a:gd name="connsiteY10" fmla="*/ 1703726 h 1948425"/>
              <a:gd name="connsiteX11" fmla="*/ 993910 w 1503232"/>
              <a:gd name="connsiteY11" fmla="*/ 1026367 h 1948425"/>
              <a:gd name="connsiteX12" fmla="*/ 1001705 w 1503232"/>
              <a:gd name="connsiteY12" fmla="*/ 1026367 h 1948425"/>
              <a:gd name="connsiteX13" fmla="*/ 1001705 w 1503232"/>
              <a:gd name="connsiteY13" fmla="*/ 125213 h 1948425"/>
              <a:gd name="connsiteX14" fmla="*/ 250426 w 1503232"/>
              <a:gd name="connsiteY14" fmla="*/ 125213 h 1948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3232" h="1948425">
                <a:moveTo>
                  <a:pt x="250426" y="0"/>
                </a:moveTo>
                <a:lnTo>
                  <a:pt x="0" y="250426"/>
                </a:lnTo>
                <a:lnTo>
                  <a:pt x="250426" y="500852"/>
                </a:lnTo>
                <a:lnTo>
                  <a:pt x="250426" y="375639"/>
                </a:lnTo>
                <a:lnTo>
                  <a:pt x="751279" y="375639"/>
                </a:lnTo>
                <a:lnTo>
                  <a:pt x="751279" y="505946"/>
                </a:lnTo>
                <a:lnTo>
                  <a:pt x="750220" y="505946"/>
                </a:lnTo>
                <a:lnTo>
                  <a:pt x="750220" y="1948425"/>
                </a:lnTo>
                <a:lnTo>
                  <a:pt x="1503232" y="1948425"/>
                </a:lnTo>
                <a:lnTo>
                  <a:pt x="1503232" y="1703726"/>
                </a:lnTo>
                <a:lnTo>
                  <a:pt x="993910" y="1703726"/>
                </a:lnTo>
                <a:lnTo>
                  <a:pt x="993910" y="1026367"/>
                </a:lnTo>
                <a:lnTo>
                  <a:pt x="1001705" y="1026367"/>
                </a:lnTo>
                <a:lnTo>
                  <a:pt x="1001705" y="125213"/>
                </a:lnTo>
                <a:lnTo>
                  <a:pt x="250426" y="125213"/>
                </a:lnTo>
                <a:close/>
              </a:path>
            </a:pathLst>
          </a:cu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01" name="Straight Arrow Connector 200"/>
          <p:cNvCxnSpPr/>
          <p:nvPr/>
        </p:nvCxnSpPr>
        <p:spPr>
          <a:xfrm flipV="1">
            <a:off x="4287503" y="2905484"/>
            <a:ext cx="1368436" cy="1419796"/>
          </a:xfrm>
          <a:prstGeom prst="straightConnector1">
            <a:avLst/>
          </a:prstGeom>
          <a:ln w="127000">
            <a:solidFill>
              <a:srgbClr val="FF0000"/>
            </a:solidFill>
            <a:tailEnd type="triangle" w="sm" len="sm"/>
          </a:ln>
        </p:spPr>
        <p:style>
          <a:lnRef idx="2">
            <a:schemeClr val="accent1"/>
          </a:lnRef>
          <a:fillRef idx="0">
            <a:schemeClr val="accent1"/>
          </a:fillRef>
          <a:effectRef idx="1">
            <a:schemeClr val="accent1"/>
          </a:effectRef>
          <a:fontRef idx="minor">
            <a:schemeClr val="tx1"/>
          </a:fontRef>
        </p:style>
      </p:cxnSp>
      <p:sp>
        <p:nvSpPr>
          <p:cNvPr id="17" name="Title 1">
            <a:extLst>
              <a:ext uri="{FF2B5EF4-FFF2-40B4-BE49-F238E27FC236}">
                <a16:creationId xmlns:a16="http://schemas.microsoft.com/office/drawing/2014/main" id="{9C2C0FB1-CD8C-BB1D-A801-7272E0B0BECC}"/>
              </a:ext>
            </a:extLst>
          </p:cNvPr>
          <p:cNvSpPr>
            <a:spLocks noGrp="1"/>
          </p:cNvSpPr>
          <p:nvPr>
            <p:ph type="title"/>
          </p:nvPr>
        </p:nvSpPr>
        <p:spPr>
          <a:xfrm>
            <a:off x="482193" y="274642"/>
            <a:ext cx="11227615" cy="576299"/>
          </a:xfrm>
        </p:spPr>
        <p:txBody>
          <a:bodyPr/>
          <a:lstStyle/>
          <a:p>
            <a:r>
              <a:rPr lang="en-US" b="1" dirty="0">
                <a:latin typeface="Century Gothic" panose="020B0502020202020204" pitchFamily="34" charset="0"/>
              </a:rPr>
              <a:t>Image Classification (Supervised Method)</a:t>
            </a:r>
          </a:p>
        </p:txBody>
      </p:sp>
    </p:spTree>
    <p:extLst>
      <p:ext uri="{BB962C8B-B14F-4D97-AF65-F5344CB8AC3E}">
        <p14:creationId xmlns:p14="http://schemas.microsoft.com/office/powerpoint/2010/main" val="1146473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Training Sites (or Regions of Interest [ROI])</a:t>
            </a:r>
          </a:p>
        </p:txBody>
      </p:sp>
      <p:sp>
        <p:nvSpPr>
          <p:cNvPr id="3" name="Content Placeholder 2"/>
          <p:cNvSpPr>
            <a:spLocks noGrp="1"/>
          </p:cNvSpPr>
          <p:nvPr>
            <p:ph idx="1"/>
          </p:nvPr>
        </p:nvSpPr>
        <p:spPr/>
        <p:txBody>
          <a:bodyPr>
            <a:normAutofit/>
          </a:bodyPr>
          <a:lstStyle/>
          <a:p>
            <a:r>
              <a:rPr lang="en-US" sz="2200" b="1" dirty="0">
                <a:latin typeface="Century Gothic" panose="020B0502020202020204" pitchFamily="34" charset="0"/>
              </a:rPr>
              <a:t>General rule: </a:t>
            </a:r>
            <a:r>
              <a:rPr lang="en-US" sz="2200" dirty="0">
                <a:latin typeface="Century Gothic" panose="020B0502020202020204" pitchFamily="34" charset="0"/>
              </a:rPr>
              <a:t>If using n bands of data, then &gt;10n pixels of training data should be collected for each class.</a:t>
            </a:r>
          </a:p>
          <a:p>
            <a:r>
              <a:rPr lang="en-US" sz="2200" b="1" dirty="0">
                <a:latin typeface="Century Gothic" panose="020B0502020202020204" pitchFamily="34" charset="0"/>
              </a:rPr>
              <a:t>Size: </a:t>
            </a:r>
            <a:r>
              <a:rPr lang="en-US" sz="2200" dirty="0">
                <a:latin typeface="Century Gothic" panose="020B0502020202020204" pitchFamily="34" charset="0"/>
              </a:rPr>
              <a:t>Must be large enough to provide accurate estimates of the properties of each class.</a:t>
            </a:r>
          </a:p>
          <a:p>
            <a:r>
              <a:rPr lang="en-US" sz="2200" b="1" dirty="0">
                <a:latin typeface="Century Gothic" panose="020B0502020202020204" pitchFamily="34" charset="0"/>
              </a:rPr>
              <a:t>Location:</a:t>
            </a:r>
            <a:r>
              <a:rPr lang="en-US" sz="2200" dirty="0">
                <a:latin typeface="Century Gothic" panose="020B0502020202020204" pitchFamily="34" charset="0"/>
              </a:rPr>
              <a:t> Each class should be represented by several training areas positioned throughout the image.</a:t>
            </a:r>
          </a:p>
          <a:p>
            <a:r>
              <a:rPr lang="en-US" sz="2200" b="1" dirty="0">
                <a:latin typeface="Century Gothic" panose="020B0502020202020204" pitchFamily="34" charset="0"/>
              </a:rPr>
              <a:t>Number:</a:t>
            </a:r>
            <a:r>
              <a:rPr lang="en-US" sz="2200" dirty="0">
                <a:latin typeface="Century Gothic" panose="020B0502020202020204" pitchFamily="34" charset="0"/>
              </a:rPr>
              <a:t> 5 to 10 per class minimum. You want to make sure spectral properties of each class are represented.</a:t>
            </a:r>
          </a:p>
          <a:p>
            <a:r>
              <a:rPr lang="en-US" sz="2200" b="1" dirty="0">
                <a:latin typeface="Century Gothic" panose="020B0502020202020204" pitchFamily="34" charset="0"/>
              </a:rPr>
              <a:t>Uniformity:</a:t>
            </a:r>
            <a:r>
              <a:rPr lang="en-US" sz="2200" dirty="0">
                <a:latin typeface="Century Gothic" panose="020B0502020202020204" pitchFamily="34" charset="0"/>
              </a:rPr>
              <a:t> Each training area should exhibit unimodal frequency distribution for each spectral band.</a:t>
            </a: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Key Characteristics</a:t>
            </a:r>
          </a:p>
        </p:txBody>
      </p:sp>
    </p:spTree>
    <p:extLst>
      <p:ext uri="{BB962C8B-B14F-4D97-AF65-F5344CB8AC3E}">
        <p14:creationId xmlns:p14="http://schemas.microsoft.com/office/powerpoint/2010/main" val="1715044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Selecting training sites</a:t>
            </a:r>
          </a:p>
        </p:txBody>
      </p:sp>
      <p:sp>
        <p:nvSpPr>
          <p:cNvPr id="3" name="Content Placeholder 2"/>
          <p:cNvSpPr>
            <a:spLocks noGrp="1"/>
          </p:cNvSpPr>
          <p:nvPr>
            <p:ph idx="1"/>
          </p:nvPr>
        </p:nvSpPr>
        <p:spPr>
          <a:xfrm>
            <a:off x="482193" y="1328562"/>
            <a:ext cx="11484520" cy="4251960"/>
          </a:xfrm>
        </p:spPr>
        <p:txBody>
          <a:bodyPr>
            <a:normAutofit/>
          </a:bodyPr>
          <a:lstStyle/>
          <a:p>
            <a:r>
              <a:rPr lang="en-US" sz="2200" dirty="0">
                <a:latin typeface="Century Gothic" panose="020B0502020202020204" pitchFamily="34" charset="0"/>
              </a:rPr>
              <a:t>Confusion of land cover classes is common in land cover classification because:</a:t>
            </a:r>
          </a:p>
          <a:p>
            <a:pPr lvl="1"/>
            <a:r>
              <a:rPr lang="en-US" sz="2200" dirty="0">
                <a:latin typeface="Century Gothic" panose="020B0502020202020204" pitchFamily="34" charset="0"/>
              </a:rPr>
              <a:t>Land cover types are spectrally similar (i.e., different vegetation or crop types)</a:t>
            </a:r>
          </a:p>
          <a:p>
            <a:pPr lvl="1"/>
            <a:r>
              <a:rPr lang="en-US" sz="2200" dirty="0">
                <a:latin typeface="Century Gothic" panose="020B0502020202020204" pitchFamily="34" charset="0"/>
              </a:rPr>
              <a:t>Shadows or clouds</a:t>
            </a:r>
          </a:p>
          <a:p>
            <a:pPr lvl="1"/>
            <a:r>
              <a:rPr lang="en-US" sz="2200" dirty="0">
                <a:latin typeface="Century Gothic" panose="020B0502020202020204" pitchFamily="34" charset="0"/>
              </a:rPr>
              <a:t>Training sites are delineated too broadly OR they are not capturing enough variability.</a:t>
            </a: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Minimizing confusion</a:t>
            </a:r>
          </a:p>
        </p:txBody>
      </p:sp>
      <p:pic>
        <p:nvPicPr>
          <p:cNvPr id="6" name="Picture 3" descr="tipjul_super_testfields.gif"/>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8948932" y="3189930"/>
            <a:ext cx="2759415" cy="2909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tipjul1.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28973" y="3189930"/>
            <a:ext cx="2736843" cy="2909366"/>
          </a:xfrm>
          <a:prstGeom prst="rect">
            <a:avLst/>
          </a:prstGeom>
        </p:spPr>
      </p:pic>
      <p:sp>
        <p:nvSpPr>
          <p:cNvPr id="9" name="Rectangle 8"/>
          <p:cNvSpPr/>
          <p:nvPr/>
        </p:nvSpPr>
        <p:spPr>
          <a:xfrm>
            <a:off x="3786746" y="5327033"/>
            <a:ext cx="513564" cy="485059"/>
          </a:xfrm>
          <a:prstGeom prst="rect">
            <a:avLst/>
          </a:prstGeom>
          <a:no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latin typeface="Century Gothic" panose="020B0502020202020204" pitchFamily="34" charset="0"/>
            </a:endParaRPr>
          </a:p>
        </p:txBody>
      </p:sp>
      <p:sp>
        <p:nvSpPr>
          <p:cNvPr id="10" name="TextBox 9"/>
          <p:cNvSpPr txBox="1"/>
          <p:nvPr/>
        </p:nvSpPr>
        <p:spPr>
          <a:xfrm>
            <a:off x="483656" y="3521151"/>
            <a:ext cx="2355633" cy="2246769"/>
          </a:xfrm>
          <a:prstGeom prst="rect">
            <a:avLst/>
          </a:prstGeom>
          <a:noFill/>
        </p:spPr>
        <p:txBody>
          <a:bodyPr wrap="square" rtlCol="0">
            <a:spAutoFit/>
          </a:bodyPr>
          <a:lstStyle/>
          <a:p>
            <a:r>
              <a:rPr lang="en-US" sz="2000" dirty="0">
                <a:latin typeface="Century Gothic" panose="020B0502020202020204" pitchFamily="34" charset="0"/>
              </a:rPr>
              <a:t>This training site includes too many land cover types and therefore too much spectral variability.</a:t>
            </a:r>
          </a:p>
        </p:txBody>
      </p:sp>
      <p:sp>
        <p:nvSpPr>
          <p:cNvPr id="11" name="TextBox 10"/>
          <p:cNvSpPr txBox="1"/>
          <p:nvPr/>
        </p:nvSpPr>
        <p:spPr>
          <a:xfrm>
            <a:off x="6656111" y="3521151"/>
            <a:ext cx="2194847" cy="2246769"/>
          </a:xfrm>
          <a:prstGeom prst="rect">
            <a:avLst/>
          </a:prstGeom>
          <a:noFill/>
        </p:spPr>
        <p:txBody>
          <a:bodyPr wrap="square" rtlCol="0">
            <a:spAutoFit/>
          </a:bodyPr>
          <a:lstStyle/>
          <a:p>
            <a:r>
              <a:rPr lang="en-US" sz="2000" dirty="0">
                <a:latin typeface="Century Gothic" panose="020B0502020202020204" pitchFamily="34" charset="0"/>
              </a:rPr>
              <a:t>These training sites better represent the spectral variability in agricultural fields.</a:t>
            </a:r>
          </a:p>
        </p:txBody>
      </p:sp>
    </p:spTree>
    <p:extLst>
      <p:ext uri="{BB962C8B-B14F-4D97-AF65-F5344CB8AC3E}">
        <p14:creationId xmlns:p14="http://schemas.microsoft.com/office/powerpoint/2010/main" val="122577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n-US" dirty="0"/>
              <a:t>Introduction to Google Earth Engine Functionalities and Available Data Types</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Google Earth Engine Account Reminder</a:t>
            </a:r>
            <a:endParaRPr dirty="0"/>
          </a:p>
        </p:txBody>
      </p:sp>
      <p:sp>
        <p:nvSpPr>
          <p:cNvPr id="173" name="Google Shape;173;p19"/>
          <p:cNvSpPr txBox="1">
            <a:spLocks noGrp="1"/>
          </p:cNvSpPr>
          <p:nvPr>
            <p:ph type="body" idx="1"/>
          </p:nvPr>
        </p:nvSpPr>
        <p:spPr>
          <a:xfrm>
            <a:off x="242315" y="1130284"/>
            <a:ext cx="4986910"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Make sure you sign up for a Google Earth Engine account as soon as possible, if you haven’t already, using the link below:</a:t>
            </a:r>
            <a:endParaRPr dirty="0"/>
          </a:p>
          <a:p>
            <a:pPr marL="914400" lvl="1" indent="-368300" algn="l" rtl="0">
              <a:lnSpc>
                <a:spcPct val="100000"/>
              </a:lnSpc>
              <a:spcBef>
                <a:spcPts val="400"/>
              </a:spcBef>
              <a:spcAft>
                <a:spcPts val="0"/>
              </a:spcAft>
              <a:buSzPts val="2200"/>
              <a:buChar char="–"/>
            </a:pPr>
            <a:r>
              <a:rPr lang="en-US" u="sng" dirty="0">
                <a:solidFill>
                  <a:schemeClr val="hlink"/>
                </a:solidFill>
                <a:hlinkClick r:id="rId3"/>
              </a:rPr>
              <a:t>https://signup.earthengine.google.com/#!/</a:t>
            </a:r>
            <a:endParaRPr dirty="0"/>
          </a:p>
          <a:p>
            <a:pPr marL="914400" lvl="1" indent="-368300" algn="l" rtl="0">
              <a:lnSpc>
                <a:spcPct val="100000"/>
              </a:lnSpc>
              <a:spcBef>
                <a:spcPts val="400"/>
              </a:spcBef>
              <a:spcAft>
                <a:spcPts val="0"/>
              </a:spcAft>
              <a:buSzPts val="2200"/>
              <a:buChar char="–"/>
            </a:pPr>
            <a:r>
              <a:rPr lang="en-US" dirty="0"/>
              <a:t>A Gmail address is not required. It is recommended that you use your work/institutional email.</a:t>
            </a:r>
            <a:endParaRPr dirty="0"/>
          </a:p>
        </p:txBody>
      </p:sp>
      <p:pic>
        <p:nvPicPr>
          <p:cNvPr id="174" name="Google Shape;174;p19"/>
          <p:cNvPicPr preferRelativeResize="0"/>
          <p:nvPr/>
        </p:nvPicPr>
        <p:blipFill rotWithShape="1">
          <a:blip r:embed="rId4">
            <a:alphaModFix/>
          </a:blip>
          <a:srcRect/>
          <a:stretch/>
        </p:blipFill>
        <p:spPr>
          <a:xfrm>
            <a:off x="5364467" y="1358892"/>
            <a:ext cx="6367708" cy="468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novo_progressov_finalcomp_1080p30.mp4">
            <a:hlinkClick r:id="" action="ppaction://media"/>
            <a:extLst>
              <a:ext uri="{FF2B5EF4-FFF2-40B4-BE49-F238E27FC236}">
                <a16:creationId xmlns:a16="http://schemas.microsoft.com/office/drawing/2014/main" id="{2977A91C-1417-011B-C43A-503AD55F30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0181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Cloud-Based Raster Computing for Remote Sensing Analysis</a:t>
            </a:r>
            <a:endParaRPr dirty="0"/>
          </a:p>
        </p:txBody>
      </p:sp>
      <p:sp>
        <p:nvSpPr>
          <p:cNvPr id="194" name="Google Shape;194;p22"/>
          <p:cNvSpPr txBox="1">
            <a:spLocks noGrp="1"/>
          </p:cNvSpPr>
          <p:nvPr>
            <p:ph type="body" idx="1"/>
          </p:nvPr>
        </p:nvSpPr>
        <p:spPr>
          <a:xfrm>
            <a:off x="242316" y="1130284"/>
            <a:ext cx="4529710"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Cloud-based raster computing removes barriers and limitations related to…</a:t>
            </a:r>
            <a:endParaRPr dirty="0"/>
          </a:p>
          <a:p>
            <a:pPr marL="914400" lvl="1" indent="-368300" algn="l" rtl="0">
              <a:lnSpc>
                <a:spcPct val="100000"/>
              </a:lnSpc>
              <a:spcBef>
                <a:spcPts val="400"/>
              </a:spcBef>
              <a:spcAft>
                <a:spcPts val="0"/>
              </a:spcAft>
              <a:buSzPts val="2200"/>
              <a:buChar char="–"/>
            </a:pPr>
            <a:r>
              <a:rPr lang="en-US" dirty="0"/>
              <a:t>Data hosting and storage</a:t>
            </a:r>
            <a:endParaRPr dirty="0"/>
          </a:p>
          <a:p>
            <a:pPr marL="914400" lvl="1" indent="-368300" algn="l" rtl="0">
              <a:lnSpc>
                <a:spcPct val="100000"/>
              </a:lnSpc>
              <a:spcBef>
                <a:spcPts val="400"/>
              </a:spcBef>
              <a:spcAft>
                <a:spcPts val="0"/>
              </a:spcAft>
              <a:buSzPts val="2200"/>
              <a:buChar char="–"/>
            </a:pPr>
            <a:r>
              <a:rPr lang="en-US" dirty="0"/>
              <a:t>Imagery access and availability</a:t>
            </a:r>
            <a:endParaRPr dirty="0"/>
          </a:p>
          <a:p>
            <a:pPr marL="914400" lvl="1" indent="-368300" algn="l" rtl="0">
              <a:lnSpc>
                <a:spcPct val="100000"/>
              </a:lnSpc>
              <a:spcBef>
                <a:spcPts val="400"/>
              </a:spcBef>
              <a:spcAft>
                <a:spcPts val="0"/>
              </a:spcAft>
              <a:buSzPts val="2200"/>
              <a:buChar char="–"/>
            </a:pPr>
            <a:r>
              <a:rPr lang="en-US" dirty="0"/>
              <a:t>Personal computing capabilities</a:t>
            </a:r>
            <a:endParaRPr dirty="0"/>
          </a:p>
          <a:p>
            <a:pPr marL="457200" lvl="0" indent="-368300" algn="l" rtl="0">
              <a:lnSpc>
                <a:spcPct val="100000"/>
              </a:lnSpc>
              <a:spcBef>
                <a:spcPts val="800"/>
              </a:spcBef>
              <a:spcAft>
                <a:spcPts val="0"/>
              </a:spcAft>
              <a:buClr>
                <a:srgbClr val="000000"/>
              </a:buClr>
              <a:buSzPts val="2200"/>
              <a:buChar char="•"/>
            </a:pPr>
            <a:r>
              <a:rPr lang="en-US" dirty="0">
                <a:solidFill>
                  <a:srgbClr val="000000"/>
                </a:solidFill>
              </a:rPr>
              <a:t>GEE is also free for scientists, researchers, and developers.</a:t>
            </a:r>
            <a:endParaRPr dirty="0"/>
          </a:p>
        </p:txBody>
      </p:sp>
      <p:sp>
        <p:nvSpPr>
          <p:cNvPr id="195" name="Google Shape;195;p22"/>
          <p:cNvSpPr txBox="1"/>
          <p:nvPr/>
        </p:nvSpPr>
        <p:spPr>
          <a:xfrm>
            <a:off x="5293012" y="4941795"/>
            <a:ext cx="568988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Google Earth Engine code editor interface using the JavaScript API, displaying Landsat 8 surface reflectance true color imagery for the U.S.</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Credit: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pic>
        <p:nvPicPr>
          <p:cNvPr id="196" name="Google Shape;196;p22"/>
          <p:cNvPicPr preferRelativeResize="0"/>
          <p:nvPr/>
        </p:nvPicPr>
        <p:blipFill rotWithShape="1">
          <a:blip r:embed="rId4">
            <a:alphaModFix/>
          </a:blip>
          <a:srcRect/>
          <a:stretch/>
        </p:blipFill>
        <p:spPr>
          <a:xfrm>
            <a:off x="5293012" y="1130284"/>
            <a:ext cx="5689885" cy="38115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The Google Earth Engine Platform</a:t>
            </a:r>
            <a:endParaRPr dirty="0"/>
          </a:p>
        </p:txBody>
      </p:sp>
      <p:sp>
        <p:nvSpPr>
          <p:cNvPr id="203" name="Google Shape;203;p23"/>
          <p:cNvSpPr txBox="1">
            <a:spLocks noGrp="1"/>
          </p:cNvSpPr>
          <p:nvPr>
            <p:ph type="body" idx="1"/>
          </p:nvPr>
        </p:nvSpPr>
        <p:spPr>
          <a:xfrm>
            <a:off x="242315" y="1037520"/>
            <a:ext cx="4801173"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Google Earth Engine (GEE) takes advantage of cloud computing capabilities to provide users with a single place for </a:t>
            </a:r>
            <a:r>
              <a:rPr lang="en-US" b="1" dirty="0"/>
              <a:t>accessing satellite data, applying remote sensing methodologies, and displaying analysis results</a:t>
            </a:r>
            <a:r>
              <a:rPr lang="en-US" dirty="0"/>
              <a:t>.</a:t>
            </a:r>
            <a:endParaRPr dirty="0"/>
          </a:p>
          <a:p>
            <a:pPr marL="457200" lvl="0" indent="-368300" algn="l" rtl="0">
              <a:lnSpc>
                <a:spcPct val="100000"/>
              </a:lnSpc>
              <a:spcBef>
                <a:spcPts val="800"/>
              </a:spcBef>
              <a:spcAft>
                <a:spcPts val="0"/>
              </a:spcAft>
              <a:buClr>
                <a:schemeClr val="dk1"/>
              </a:buClr>
              <a:buSzPts val="2200"/>
              <a:buChar char="•"/>
            </a:pPr>
            <a:r>
              <a:rPr lang="en-US" dirty="0"/>
              <a:t>GEE’s application programming interface (API) allows users to easily apply land cover monitoring algorithms and classifications with coded commands.</a:t>
            </a:r>
            <a:endParaRPr dirty="0"/>
          </a:p>
          <a:p>
            <a:pPr marL="457200" lvl="0" indent="-228600" algn="l" rtl="0">
              <a:lnSpc>
                <a:spcPct val="100000"/>
              </a:lnSpc>
              <a:spcBef>
                <a:spcPts val="800"/>
              </a:spcBef>
              <a:spcAft>
                <a:spcPts val="0"/>
              </a:spcAft>
              <a:buClr>
                <a:schemeClr val="dk1"/>
              </a:buClr>
              <a:buSzPts val="2200"/>
              <a:buNone/>
            </a:pPr>
            <a:endParaRPr sz="2000" dirty="0"/>
          </a:p>
          <a:p>
            <a:pPr marL="457200" lvl="0" indent="-228600" algn="l" rtl="0">
              <a:lnSpc>
                <a:spcPct val="100000"/>
              </a:lnSpc>
              <a:spcBef>
                <a:spcPts val="800"/>
              </a:spcBef>
              <a:spcAft>
                <a:spcPts val="0"/>
              </a:spcAft>
              <a:buClr>
                <a:schemeClr val="dk1"/>
              </a:buClr>
              <a:buSzPts val="2200"/>
              <a:buNone/>
            </a:pPr>
            <a:endParaRPr sz="2000" dirty="0"/>
          </a:p>
        </p:txBody>
      </p:sp>
      <p:pic>
        <p:nvPicPr>
          <p:cNvPr id="204" name="Google Shape;204;p23"/>
          <p:cNvPicPr preferRelativeResize="0"/>
          <p:nvPr/>
        </p:nvPicPr>
        <p:blipFill rotWithShape="1">
          <a:blip r:embed="rId3">
            <a:alphaModFix/>
          </a:blip>
          <a:srcRect/>
          <a:stretch/>
        </p:blipFill>
        <p:spPr>
          <a:xfrm>
            <a:off x="5274684" y="1130283"/>
            <a:ext cx="6556651" cy="4613291"/>
          </a:xfrm>
          <a:prstGeom prst="rect">
            <a:avLst/>
          </a:prstGeom>
          <a:noFill/>
          <a:ln w="9525" cap="flat" cmpd="sng">
            <a:solidFill>
              <a:schemeClr val="dk1"/>
            </a:solidFill>
            <a:prstDash val="solid"/>
            <a:round/>
            <a:headEnd type="none" w="sm" len="sm"/>
            <a:tailEnd type="none" w="sm" len="sm"/>
          </a:ln>
        </p:spPr>
      </p:pic>
      <p:sp>
        <p:nvSpPr>
          <p:cNvPr id="205" name="Google Shape;205;p23"/>
          <p:cNvSpPr txBox="1"/>
          <p:nvPr/>
        </p:nvSpPr>
        <p:spPr>
          <a:xfrm>
            <a:off x="5274684" y="5743574"/>
            <a:ext cx="4140779"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Image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1C2AA2-04AF-4B4B-8A7B-F5102C5989C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18142" y="234225"/>
            <a:ext cx="3671579" cy="2040603"/>
          </a:xfrm>
          <a:prstGeom prst="rect">
            <a:avLst/>
          </a:prstGeom>
        </p:spPr>
      </p:pic>
      <p:pic>
        <p:nvPicPr>
          <p:cNvPr id="4" name="Picture 3">
            <a:extLst>
              <a:ext uri="{FF2B5EF4-FFF2-40B4-BE49-F238E27FC236}">
                <a16:creationId xmlns:a16="http://schemas.microsoft.com/office/drawing/2014/main" id="{8BCB4CE4-5B50-4DF2-8993-F0CD3CBB528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0865" y="180000"/>
            <a:ext cx="3324115" cy="2051718"/>
          </a:xfrm>
          <a:prstGeom prst="rect">
            <a:avLst/>
          </a:prstGeom>
        </p:spPr>
      </p:pic>
      <p:pic>
        <p:nvPicPr>
          <p:cNvPr id="5" name="Picture 4">
            <a:extLst>
              <a:ext uri="{FF2B5EF4-FFF2-40B4-BE49-F238E27FC236}">
                <a16:creationId xmlns:a16="http://schemas.microsoft.com/office/drawing/2014/main" id="{5C54C613-897F-4898-AB50-3501A39039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12631" y="4330091"/>
            <a:ext cx="2725528" cy="2051717"/>
          </a:xfrm>
          <a:prstGeom prst="rect">
            <a:avLst/>
          </a:prstGeom>
        </p:spPr>
      </p:pic>
      <p:pic>
        <p:nvPicPr>
          <p:cNvPr id="6" name="Picture 2">
            <a:extLst>
              <a:ext uri="{FF2B5EF4-FFF2-40B4-BE49-F238E27FC236}">
                <a16:creationId xmlns:a16="http://schemas.microsoft.com/office/drawing/2014/main" id="{E558BFA3-6DD7-496C-BE0D-BD809FB4A1C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9058404" y="4477196"/>
            <a:ext cx="2510365" cy="20517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70F40CB-FB0F-44A7-A0C2-F5567DD05BF2}"/>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216158" y="3930417"/>
            <a:ext cx="3503501" cy="15502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earth engine logo">
            <a:extLst>
              <a:ext uri="{FF2B5EF4-FFF2-40B4-BE49-F238E27FC236}">
                <a16:creationId xmlns:a16="http://schemas.microsoft.com/office/drawing/2014/main" id="{AEB6A22F-27F5-48E5-B712-C53451BAFFEC}"/>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361179" y="180000"/>
            <a:ext cx="3028432" cy="287408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or: Curved 7">
            <a:extLst>
              <a:ext uri="{FF2B5EF4-FFF2-40B4-BE49-F238E27FC236}">
                <a16:creationId xmlns:a16="http://schemas.microsoft.com/office/drawing/2014/main" id="{CB53FDA9-EDBC-4D07-A7A4-B03299FA0E61}"/>
              </a:ext>
            </a:extLst>
          </p:cNvPr>
          <p:cNvCxnSpPr>
            <a:cxnSpLocks/>
            <a:stCxn id="4" idx="3"/>
          </p:cNvCxnSpPr>
          <p:nvPr/>
        </p:nvCxnSpPr>
        <p:spPr>
          <a:xfrm flipV="1">
            <a:off x="3644980" y="633583"/>
            <a:ext cx="928531" cy="572276"/>
          </a:xfrm>
          <a:prstGeom prst="curvedConnector3">
            <a:avLst>
              <a:gd name="adj1" fmla="val 4397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AC2D4FBF-9F69-4B8A-8A49-9BDCADD5640F}"/>
              </a:ext>
            </a:extLst>
          </p:cNvPr>
          <p:cNvCxnSpPr>
            <a:cxnSpLocks/>
            <a:stCxn id="3" idx="1"/>
          </p:cNvCxnSpPr>
          <p:nvPr/>
        </p:nvCxnSpPr>
        <p:spPr>
          <a:xfrm rot="10800000">
            <a:off x="7219688" y="633583"/>
            <a:ext cx="1098454" cy="620945"/>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77D5405E-6C77-4B72-94EE-24A7A75DFB35}"/>
              </a:ext>
            </a:extLst>
          </p:cNvPr>
          <p:cNvCxnSpPr>
            <a:cxnSpLocks/>
            <a:stCxn id="6" idx="0"/>
            <a:endCxn id="1030" idx="3"/>
          </p:cNvCxnSpPr>
          <p:nvPr/>
        </p:nvCxnSpPr>
        <p:spPr>
          <a:xfrm rot="16200000" flipV="1">
            <a:off x="7421522" y="1585131"/>
            <a:ext cx="2860154" cy="2923976"/>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E9988627-10A5-4A17-9188-42668E0DFDDA}"/>
              </a:ext>
            </a:extLst>
          </p:cNvPr>
          <p:cNvCxnSpPr>
            <a:cxnSpLocks/>
            <a:stCxn id="5" idx="3"/>
            <a:endCxn id="1030" idx="2"/>
          </p:cNvCxnSpPr>
          <p:nvPr/>
        </p:nvCxnSpPr>
        <p:spPr>
          <a:xfrm flipH="1" flipV="1">
            <a:off x="5875395" y="3054083"/>
            <a:ext cx="1362764" cy="2301867"/>
          </a:xfrm>
          <a:prstGeom prst="curvedConnector4">
            <a:avLst>
              <a:gd name="adj1" fmla="val -16775"/>
              <a:gd name="adj2" fmla="val 7228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A1CF3E51-217A-4C2D-A360-908AD6B11A9C}"/>
              </a:ext>
            </a:extLst>
          </p:cNvPr>
          <p:cNvCxnSpPr>
            <a:cxnSpLocks/>
            <a:stCxn id="7" idx="0"/>
          </p:cNvCxnSpPr>
          <p:nvPr/>
        </p:nvCxnSpPr>
        <p:spPr>
          <a:xfrm rot="5400000" flipH="1" flipV="1">
            <a:off x="2578810" y="1815504"/>
            <a:ext cx="1504012" cy="272581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892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4"/>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 Programming Interface (API)</a:t>
            </a:r>
            <a:endParaRPr dirty="0"/>
          </a:p>
        </p:txBody>
      </p:sp>
      <p:sp>
        <p:nvSpPr>
          <p:cNvPr id="212" name="Google Shape;212;p24"/>
          <p:cNvSpPr txBox="1">
            <a:spLocks noGrp="1"/>
          </p:cNvSpPr>
          <p:nvPr>
            <p:ph type="body" idx="1"/>
          </p:nvPr>
        </p:nvSpPr>
        <p:spPr>
          <a:xfrm>
            <a:off x="242315" y="1130284"/>
            <a:ext cx="502241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The Earth Engine JavaScript API is currently the most widely used method of working with GEE.</a:t>
            </a:r>
            <a:endParaRPr dirty="0"/>
          </a:p>
          <a:p>
            <a:pPr marL="457200" lvl="0" indent="-368300" algn="l" rtl="0">
              <a:lnSpc>
                <a:spcPct val="100000"/>
              </a:lnSpc>
              <a:spcBef>
                <a:spcPts val="800"/>
              </a:spcBef>
              <a:spcAft>
                <a:spcPts val="0"/>
              </a:spcAft>
              <a:buClr>
                <a:schemeClr val="dk1"/>
              </a:buClr>
              <a:buSzPts val="2200"/>
              <a:buChar char="•"/>
            </a:pPr>
            <a:r>
              <a:rPr lang="en-US" dirty="0"/>
              <a:t>A Python API through Google Colaboratory (Colab) is also available for those interested in using Python.</a:t>
            </a:r>
            <a:endParaRPr dirty="0"/>
          </a:p>
          <a:p>
            <a:pPr marL="914400" lvl="1" indent="-368300" algn="l" rtl="0">
              <a:lnSpc>
                <a:spcPct val="100000"/>
              </a:lnSpc>
              <a:spcBef>
                <a:spcPts val="400"/>
              </a:spcBef>
              <a:spcAft>
                <a:spcPts val="0"/>
              </a:spcAft>
              <a:buSzPts val="2200"/>
              <a:buChar char="–"/>
            </a:pPr>
            <a:r>
              <a:rPr lang="en-US" dirty="0"/>
              <a:t>This is a bit more complicated than working directly in the GEE code editor with JavaScript.  </a:t>
            </a:r>
            <a:endParaRPr dirty="0"/>
          </a:p>
        </p:txBody>
      </p:sp>
      <p:pic>
        <p:nvPicPr>
          <p:cNvPr id="213" name="Google Shape;213;p24"/>
          <p:cNvPicPr preferRelativeResize="0"/>
          <p:nvPr/>
        </p:nvPicPr>
        <p:blipFill rotWithShape="1">
          <a:blip r:embed="rId3">
            <a:alphaModFix/>
          </a:blip>
          <a:srcRect/>
          <a:stretch/>
        </p:blipFill>
        <p:spPr>
          <a:xfrm>
            <a:off x="5414241" y="1130284"/>
            <a:ext cx="6375977" cy="3981697"/>
          </a:xfrm>
          <a:prstGeom prst="rect">
            <a:avLst/>
          </a:prstGeom>
          <a:noFill/>
          <a:ln w="9525" cap="flat" cmpd="sng">
            <a:solidFill>
              <a:schemeClr val="dk1"/>
            </a:solidFill>
            <a:prstDash val="solid"/>
            <a:round/>
            <a:headEnd type="none" w="sm" len="sm"/>
            <a:tailEnd type="none" w="sm" len="sm"/>
          </a:ln>
        </p:spPr>
      </p:pic>
      <p:sp>
        <p:nvSpPr>
          <p:cNvPr id="214" name="Google Shape;214;p24"/>
          <p:cNvSpPr txBox="1"/>
          <p:nvPr/>
        </p:nvSpPr>
        <p:spPr>
          <a:xfrm>
            <a:off x="5414241" y="5111981"/>
            <a:ext cx="637597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Google Colab notebook using a coded section to display elevation in an output cell.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Colab</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Google Earth Engine Functionality </a:t>
            </a:r>
            <a:endParaRPr dirty="0"/>
          </a:p>
        </p:txBody>
      </p:sp>
      <p:sp>
        <p:nvSpPr>
          <p:cNvPr id="221" name="Google Shape;221;p25"/>
          <p:cNvSpPr txBox="1">
            <a:spLocks noGrp="1"/>
          </p:cNvSpPr>
          <p:nvPr>
            <p:ph type="body" idx="1"/>
          </p:nvPr>
        </p:nvSpPr>
        <p:spPr>
          <a:xfrm>
            <a:off x="242315" y="1130284"/>
            <a:ext cx="5172648"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dirty="0"/>
              <a:t>Uses of GEE for satellite imagery analysis include:</a:t>
            </a:r>
            <a:endParaRPr dirty="0"/>
          </a:p>
          <a:p>
            <a:pPr marL="914400" lvl="1" indent="-368300" algn="l" rtl="0">
              <a:lnSpc>
                <a:spcPct val="100000"/>
              </a:lnSpc>
              <a:spcBef>
                <a:spcPts val="400"/>
              </a:spcBef>
              <a:spcAft>
                <a:spcPts val="0"/>
              </a:spcAft>
              <a:buSzPts val="2200"/>
              <a:buChar char="–"/>
            </a:pPr>
            <a:r>
              <a:rPr lang="en-US" dirty="0"/>
              <a:t>Automation of data processing and display</a:t>
            </a:r>
            <a:endParaRPr dirty="0"/>
          </a:p>
          <a:p>
            <a:pPr marL="914400" lvl="1" indent="-368300" algn="l" rtl="0">
              <a:lnSpc>
                <a:spcPct val="100000"/>
              </a:lnSpc>
              <a:spcBef>
                <a:spcPts val="400"/>
              </a:spcBef>
              <a:spcAft>
                <a:spcPts val="0"/>
              </a:spcAft>
              <a:buSzPts val="2200"/>
              <a:buChar char="–"/>
            </a:pPr>
            <a:r>
              <a:rPr lang="en-US" dirty="0"/>
              <a:t>Near real-time monitoring (limited by the availability of data in the catalog)</a:t>
            </a:r>
            <a:endParaRPr dirty="0"/>
          </a:p>
          <a:p>
            <a:pPr marL="914400" lvl="1" indent="-368300" algn="l" rtl="0">
              <a:lnSpc>
                <a:spcPct val="100000"/>
              </a:lnSpc>
              <a:spcBef>
                <a:spcPts val="400"/>
              </a:spcBef>
              <a:spcAft>
                <a:spcPts val="0"/>
              </a:spcAft>
              <a:buSzPts val="2200"/>
              <a:buChar char="–"/>
            </a:pPr>
            <a:r>
              <a:rPr lang="en-US" dirty="0"/>
              <a:t>Machine learning algorithm application</a:t>
            </a:r>
            <a:endParaRPr dirty="0"/>
          </a:p>
          <a:p>
            <a:pPr marL="914400" lvl="1" indent="-368300" algn="l" rtl="0">
              <a:lnSpc>
                <a:spcPct val="100000"/>
              </a:lnSpc>
              <a:spcBef>
                <a:spcPts val="400"/>
              </a:spcBef>
              <a:spcAft>
                <a:spcPts val="0"/>
              </a:spcAft>
              <a:buSzPts val="2200"/>
              <a:buChar char="–"/>
            </a:pPr>
            <a:r>
              <a:rPr lang="en-US" dirty="0"/>
              <a:t>Graphical User Interface implementation</a:t>
            </a:r>
            <a:endParaRPr dirty="0"/>
          </a:p>
          <a:p>
            <a:pPr marL="914400" lvl="1" indent="-228600" algn="l" rtl="0">
              <a:lnSpc>
                <a:spcPct val="100000"/>
              </a:lnSpc>
              <a:spcBef>
                <a:spcPts val="400"/>
              </a:spcBef>
              <a:spcAft>
                <a:spcPts val="0"/>
              </a:spcAft>
              <a:buSzPts val="2200"/>
              <a:buNone/>
            </a:pPr>
            <a:endParaRPr dirty="0"/>
          </a:p>
          <a:p>
            <a:pPr marL="914400" lvl="1" indent="-228600" algn="l" rtl="0">
              <a:lnSpc>
                <a:spcPct val="100000"/>
              </a:lnSpc>
              <a:spcBef>
                <a:spcPts val="400"/>
              </a:spcBef>
              <a:spcAft>
                <a:spcPts val="0"/>
              </a:spcAft>
              <a:buSzPts val="2200"/>
              <a:buNone/>
            </a:pPr>
            <a:endParaRPr dirty="0"/>
          </a:p>
        </p:txBody>
      </p:sp>
      <p:pic>
        <p:nvPicPr>
          <p:cNvPr id="222" name="Google Shape;222;p25"/>
          <p:cNvPicPr preferRelativeResize="0"/>
          <p:nvPr/>
        </p:nvPicPr>
        <p:blipFill rotWithShape="1">
          <a:blip r:embed="rId3">
            <a:alphaModFix/>
          </a:blip>
          <a:srcRect/>
          <a:stretch/>
        </p:blipFill>
        <p:spPr>
          <a:xfrm>
            <a:off x="5722453" y="988315"/>
            <a:ext cx="5401984" cy="4729162"/>
          </a:xfrm>
          <a:prstGeom prst="rect">
            <a:avLst/>
          </a:prstGeom>
          <a:noFill/>
          <a:ln>
            <a:noFill/>
          </a:ln>
        </p:spPr>
      </p:pic>
      <p:sp>
        <p:nvSpPr>
          <p:cNvPr id="223" name="Google Shape;223;p25"/>
          <p:cNvSpPr txBox="1"/>
          <p:nvPr/>
        </p:nvSpPr>
        <p:spPr>
          <a:xfrm>
            <a:off x="5715000" y="5750010"/>
            <a:ext cx="541496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Simple Classification and Regression Trees (CART) classifier implemented in the GEE API to identify three classes urban, forest, and water in the San Francisco Bay Area for May 2021 using Landsat 8 imagery.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GEE Land Applications</a:t>
            </a:r>
            <a:endParaRPr dirty="0"/>
          </a:p>
        </p:txBody>
      </p:sp>
      <p:sp>
        <p:nvSpPr>
          <p:cNvPr id="230" name="Google Shape;230;p26"/>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sz="2000" dirty="0"/>
              <a:t>Long-term monitoring of landscape change and land cover type</a:t>
            </a:r>
            <a:endParaRPr dirty="0"/>
          </a:p>
          <a:p>
            <a:pPr marL="457200" lvl="0" indent="-368300" algn="l" rtl="0">
              <a:lnSpc>
                <a:spcPct val="100000"/>
              </a:lnSpc>
              <a:spcBef>
                <a:spcPts val="800"/>
              </a:spcBef>
              <a:spcAft>
                <a:spcPts val="0"/>
              </a:spcAft>
              <a:buClr>
                <a:schemeClr val="dk1"/>
              </a:buClr>
              <a:buSzPts val="2200"/>
              <a:buChar char="•"/>
            </a:pPr>
            <a:r>
              <a:rPr lang="en-US" sz="2000" dirty="0"/>
              <a:t>Computation of indices relevant to land management such as normalized difference indices for vegetation, water, snow, soil, and urban areas</a:t>
            </a:r>
            <a:endParaRPr dirty="0"/>
          </a:p>
          <a:p>
            <a:pPr marL="457200" lvl="0" indent="-368300" algn="l" rtl="0">
              <a:lnSpc>
                <a:spcPct val="100000"/>
              </a:lnSpc>
              <a:spcBef>
                <a:spcPts val="800"/>
              </a:spcBef>
              <a:spcAft>
                <a:spcPts val="0"/>
              </a:spcAft>
              <a:buClr>
                <a:schemeClr val="dk1"/>
              </a:buClr>
              <a:buSzPts val="2200"/>
              <a:buChar char="•"/>
            </a:pPr>
            <a:r>
              <a:rPr lang="en-US" sz="2000" dirty="0"/>
              <a:t>Landscape time series analysis and change detection</a:t>
            </a:r>
            <a:endParaRPr dirty="0"/>
          </a:p>
          <a:p>
            <a:pPr marL="457200" lvl="0" indent="-368300" algn="l" rtl="0">
              <a:lnSpc>
                <a:spcPct val="100000"/>
              </a:lnSpc>
              <a:spcBef>
                <a:spcPts val="800"/>
              </a:spcBef>
              <a:spcAft>
                <a:spcPts val="0"/>
              </a:spcAft>
              <a:buClr>
                <a:schemeClr val="dk1"/>
              </a:buClr>
              <a:buSzPts val="2200"/>
              <a:buChar char="•"/>
            </a:pPr>
            <a:r>
              <a:rPr lang="en-US" sz="2000" dirty="0"/>
              <a:t>Summary statistics</a:t>
            </a:r>
            <a:endParaRPr dirty="0"/>
          </a:p>
          <a:p>
            <a:pPr marL="457200" lvl="0" indent="-368300" algn="l" rtl="0">
              <a:lnSpc>
                <a:spcPct val="100000"/>
              </a:lnSpc>
              <a:spcBef>
                <a:spcPts val="800"/>
              </a:spcBef>
              <a:spcAft>
                <a:spcPts val="0"/>
              </a:spcAft>
              <a:buClr>
                <a:schemeClr val="dk1"/>
              </a:buClr>
              <a:buSzPts val="2200"/>
              <a:buChar char="•"/>
            </a:pPr>
            <a:r>
              <a:rPr lang="en-US" sz="2000" dirty="0"/>
              <a:t>Validation and accuracy assessment methods</a:t>
            </a:r>
            <a:endParaRPr dirty="0"/>
          </a:p>
          <a:p>
            <a:pPr marL="457200" lvl="0" indent="-368300" algn="l" rtl="0">
              <a:lnSpc>
                <a:spcPct val="100000"/>
              </a:lnSpc>
              <a:spcBef>
                <a:spcPts val="800"/>
              </a:spcBef>
              <a:spcAft>
                <a:spcPts val="0"/>
              </a:spcAft>
              <a:buClr>
                <a:schemeClr val="dk1"/>
              </a:buClr>
              <a:buSzPts val="2200"/>
              <a:buChar char="•"/>
            </a:pPr>
            <a:r>
              <a:rPr lang="en-US" sz="2000" dirty="0"/>
              <a:t>Visualization and presentation of results</a:t>
            </a:r>
            <a:endParaRPr dirty="0"/>
          </a:p>
          <a:p>
            <a:pPr marL="457200" lvl="0" indent="-228600" algn="l" rtl="0">
              <a:lnSpc>
                <a:spcPct val="100000"/>
              </a:lnSpc>
              <a:spcBef>
                <a:spcPts val="800"/>
              </a:spcBef>
              <a:spcAft>
                <a:spcPts val="0"/>
              </a:spcAft>
              <a:buClr>
                <a:schemeClr val="dk1"/>
              </a:buClr>
              <a:buSzPts val="2200"/>
              <a:buNone/>
            </a:pPr>
            <a:endParaRPr sz="2000" dirty="0"/>
          </a:p>
          <a:p>
            <a:pPr marL="457200" lvl="0" indent="-228600" algn="l" rtl="0">
              <a:lnSpc>
                <a:spcPct val="100000"/>
              </a:lnSpc>
              <a:spcBef>
                <a:spcPts val="800"/>
              </a:spcBef>
              <a:spcAft>
                <a:spcPts val="0"/>
              </a:spcAft>
              <a:buClr>
                <a:schemeClr val="dk1"/>
              </a:buClr>
              <a:buSzPts val="2200"/>
              <a:buNone/>
            </a:pPr>
            <a:endParaRPr sz="2000" dirty="0"/>
          </a:p>
        </p:txBody>
      </p:sp>
      <p:pic>
        <p:nvPicPr>
          <p:cNvPr id="231" name="Google Shape;231;p26"/>
          <p:cNvPicPr preferRelativeResize="0"/>
          <p:nvPr/>
        </p:nvPicPr>
        <p:blipFill rotWithShape="1">
          <a:blip r:embed="rId3">
            <a:alphaModFix/>
          </a:blip>
          <a:srcRect/>
          <a:stretch/>
        </p:blipFill>
        <p:spPr>
          <a:xfrm>
            <a:off x="6510278" y="565142"/>
            <a:ext cx="4495800" cy="5080000"/>
          </a:xfrm>
          <a:prstGeom prst="rect">
            <a:avLst/>
          </a:prstGeom>
          <a:noFill/>
          <a:ln>
            <a:noFill/>
          </a:ln>
        </p:spPr>
      </p:pic>
      <p:sp>
        <p:nvSpPr>
          <p:cNvPr id="232" name="Google Shape;232;p26"/>
          <p:cNvSpPr txBox="1"/>
          <p:nvPr/>
        </p:nvSpPr>
        <p:spPr>
          <a:xfrm>
            <a:off x="6510278" y="5646527"/>
            <a:ext cx="44958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Time series of MODIS NDVI displayed using Google Earth Engine. Image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Landsat Series</a:t>
            </a:r>
            <a:endParaRPr dirty="0"/>
          </a:p>
        </p:txBody>
      </p:sp>
      <p:sp>
        <p:nvSpPr>
          <p:cNvPr id="239" name="Google Shape;239;p27"/>
          <p:cNvSpPr txBox="1">
            <a:spLocks noGrp="1"/>
          </p:cNvSpPr>
          <p:nvPr>
            <p:ph type="body" idx="1"/>
          </p:nvPr>
        </p:nvSpPr>
        <p:spPr>
          <a:xfrm>
            <a:off x="242315" y="1130284"/>
            <a:ext cx="5807952"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sz="2000" dirty="0"/>
              <a:t>Data from the entire Landsat series is available for use in GEE, including:</a:t>
            </a:r>
            <a:endParaRPr dirty="0"/>
          </a:p>
          <a:p>
            <a:pPr marL="914400" lvl="1" indent="-368300" algn="l" rtl="0">
              <a:lnSpc>
                <a:spcPct val="100000"/>
              </a:lnSpc>
              <a:spcBef>
                <a:spcPts val="400"/>
              </a:spcBef>
              <a:spcAft>
                <a:spcPts val="0"/>
              </a:spcAft>
              <a:buSzPts val="2200"/>
              <a:buChar char="–"/>
            </a:pPr>
            <a:r>
              <a:rPr lang="en-US" sz="2000" b="1" dirty="0"/>
              <a:t>Landsat 1-5 </a:t>
            </a:r>
            <a:endParaRPr dirty="0"/>
          </a:p>
          <a:p>
            <a:pPr marL="1371600" lvl="2" indent="-368300" algn="l" rtl="0">
              <a:lnSpc>
                <a:spcPct val="100000"/>
              </a:lnSpc>
              <a:spcBef>
                <a:spcPts val="400"/>
              </a:spcBef>
              <a:spcAft>
                <a:spcPts val="0"/>
              </a:spcAft>
              <a:buSzPts val="2200"/>
              <a:buChar char="•"/>
            </a:pPr>
            <a:r>
              <a:rPr lang="en-US" sz="2000" dirty="0"/>
              <a:t>Multispectral Sensor Radiance </a:t>
            </a:r>
            <a:endParaRPr dirty="0"/>
          </a:p>
          <a:p>
            <a:pPr marL="914400" lvl="1" indent="-368300" algn="l" rtl="0">
              <a:lnSpc>
                <a:spcPct val="100000"/>
              </a:lnSpc>
              <a:spcBef>
                <a:spcPts val="400"/>
              </a:spcBef>
              <a:spcAft>
                <a:spcPts val="0"/>
              </a:spcAft>
              <a:buSzPts val="2200"/>
              <a:buChar char="–"/>
            </a:pPr>
            <a:r>
              <a:rPr lang="en-US" sz="2000" b="1" dirty="0"/>
              <a:t>Landsat 4-8</a:t>
            </a:r>
            <a:endParaRPr dirty="0"/>
          </a:p>
          <a:p>
            <a:pPr marL="1371600" lvl="2" indent="-368300" algn="l" rtl="0">
              <a:lnSpc>
                <a:spcPct val="100000"/>
              </a:lnSpc>
              <a:spcBef>
                <a:spcPts val="400"/>
              </a:spcBef>
              <a:spcAft>
                <a:spcPts val="0"/>
              </a:spcAft>
              <a:buSzPts val="2200"/>
              <a:buChar char="•"/>
            </a:pPr>
            <a:r>
              <a:rPr lang="en-US" sz="2000" dirty="0"/>
              <a:t>Raw Images</a:t>
            </a:r>
            <a:endParaRPr dirty="0"/>
          </a:p>
          <a:p>
            <a:pPr marL="1371600" lvl="2" indent="-368300" algn="l" rtl="0">
              <a:lnSpc>
                <a:spcPct val="100000"/>
              </a:lnSpc>
              <a:spcBef>
                <a:spcPts val="400"/>
              </a:spcBef>
              <a:spcAft>
                <a:spcPts val="0"/>
              </a:spcAft>
              <a:buSzPts val="2200"/>
              <a:buChar char="•"/>
            </a:pPr>
            <a:r>
              <a:rPr lang="en-US" sz="2000" dirty="0"/>
              <a:t>Top of Atmosphere</a:t>
            </a:r>
            <a:endParaRPr dirty="0"/>
          </a:p>
          <a:p>
            <a:pPr marL="1371600" lvl="2" indent="-368300" algn="l" rtl="0">
              <a:lnSpc>
                <a:spcPct val="100000"/>
              </a:lnSpc>
              <a:spcBef>
                <a:spcPts val="400"/>
              </a:spcBef>
              <a:spcAft>
                <a:spcPts val="0"/>
              </a:spcAft>
              <a:buSzPts val="2200"/>
              <a:buChar char="•"/>
            </a:pPr>
            <a:r>
              <a:rPr lang="en-US" sz="2000" dirty="0"/>
              <a:t>Surface Reflectance</a:t>
            </a:r>
            <a:endParaRPr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The full archive includes data from 1972 to present day, with data from 1982 onward at 30m resolution (Landsat 4-9).</a:t>
            </a:r>
            <a:endParaRPr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GEE Data Catalog Link:</a:t>
            </a:r>
            <a:endParaRPr dirty="0"/>
          </a:p>
          <a:p>
            <a:pPr marL="914400" lvl="1" indent="-368300" algn="l" rtl="0">
              <a:lnSpc>
                <a:spcPct val="100000"/>
              </a:lnSpc>
              <a:spcBef>
                <a:spcPts val="400"/>
              </a:spcBef>
              <a:spcAft>
                <a:spcPts val="0"/>
              </a:spcAft>
              <a:buClr>
                <a:srgbClr val="000000"/>
              </a:buClr>
              <a:buSzPts val="2200"/>
              <a:buChar char="–"/>
            </a:pPr>
            <a:r>
              <a:rPr lang="en-US" sz="2000"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https://developers.google.com/earth-engine/datasets/catalog/landsat</a:t>
            </a:r>
            <a:endParaRPr sz="2000" dirty="0">
              <a:solidFill>
                <a:srgbClr val="000000"/>
              </a:solidFill>
            </a:endParaRPr>
          </a:p>
          <a:p>
            <a:pPr marL="914400" lvl="1" indent="-228600" algn="l" rtl="0">
              <a:lnSpc>
                <a:spcPct val="100000"/>
              </a:lnSpc>
              <a:spcBef>
                <a:spcPts val="400"/>
              </a:spcBef>
              <a:spcAft>
                <a:spcPts val="0"/>
              </a:spcAft>
              <a:buClr>
                <a:srgbClr val="000000"/>
              </a:buClr>
              <a:buSzPts val="2200"/>
              <a:buNone/>
            </a:pPr>
            <a:endParaRPr sz="2000" dirty="0">
              <a:solidFill>
                <a:srgbClr val="000000"/>
              </a:solidFill>
            </a:endParaRPr>
          </a:p>
          <a:p>
            <a:pPr marL="914400" lvl="1" indent="-228600" algn="l" rtl="0">
              <a:lnSpc>
                <a:spcPct val="100000"/>
              </a:lnSpc>
              <a:spcBef>
                <a:spcPts val="400"/>
              </a:spcBef>
              <a:spcAft>
                <a:spcPts val="0"/>
              </a:spcAft>
              <a:buClr>
                <a:srgbClr val="000000"/>
              </a:buClr>
              <a:buSzPts val="2200"/>
              <a:buNone/>
            </a:pPr>
            <a:endParaRPr sz="2000" dirty="0">
              <a:solidFill>
                <a:srgbClr val="000000"/>
              </a:solidFill>
            </a:endParaRPr>
          </a:p>
        </p:txBody>
      </p:sp>
      <p:grpSp>
        <p:nvGrpSpPr>
          <p:cNvPr id="240" name="Google Shape;240;p27"/>
          <p:cNvGrpSpPr/>
          <p:nvPr/>
        </p:nvGrpSpPr>
        <p:grpSpPr>
          <a:xfrm>
            <a:off x="6141735" y="1130284"/>
            <a:ext cx="5093501" cy="5370124"/>
            <a:chOff x="5872607" y="906923"/>
            <a:chExt cx="6874648" cy="7549301"/>
          </a:xfrm>
        </p:grpSpPr>
        <p:pic>
          <p:nvPicPr>
            <p:cNvPr id="241" name="Google Shape;241;p27"/>
            <p:cNvPicPr preferRelativeResize="0"/>
            <p:nvPr/>
          </p:nvPicPr>
          <p:blipFill rotWithShape="1">
            <a:blip r:embed="rId4">
              <a:alphaModFix/>
            </a:blip>
            <a:srcRect/>
            <a:stretch/>
          </p:blipFill>
          <p:spPr>
            <a:xfrm>
              <a:off x="5872607" y="5932168"/>
              <a:ext cx="3326526" cy="2524056"/>
            </a:xfrm>
            <a:prstGeom prst="rect">
              <a:avLst/>
            </a:prstGeom>
            <a:noFill/>
            <a:ln>
              <a:noFill/>
            </a:ln>
          </p:spPr>
        </p:pic>
        <p:pic>
          <p:nvPicPr>
            <p:cNvPr id="242" name="Google Shape;242;p27"/>
            <p:cNvPicPr preferRelativeResize="0"/>
            <p:nvPr/>
          </p:nvPicPr>
          <p:blipFill rotWithShape="1">
            <a:blip r:embed="rId5">
              <a:alphaModFix/>
            </a:blip>
            <a:srcRect/>
            <a:stretch/>
          </p:blipFill>
          <p:spPr>
            <a:xfrm>
              <a:off x="9414799" y="3431920"/>
              <a:ext cx="3332456" cy="2512370"/>
            </a:xfrm>
            <a:prstGeom prst="rect">
              <a:avLst/>
            </a:prstGeom>
            <a:noFill/>
            <a:ln>
              <a:noFill/>
            </a:ln>
          </p:spPr>
        </p:pic>
        <p:pic>
          <p:nvPicPr>
            <p:cNvPr id="243" name="Google Shape;243;p27"/>
            <p:cNvPicPr preferRelativeResize="0"/>
            <p:nvPr/>
          </p:nvPicPr>
          <p:blipFill rotWithShape="1">
            <a:blip r:embed="rId6">
              <a:alphaModFix/>
            </a:blip>
            <a:srcRect/>
            <a:stretch/>
          </p:blipFill>
          <p:spPr>
            <a:xfrm>
              <a:off x="5880019" y="3429000"/>
              <a:ext cx="3332456" cy="2518213"/>
            </a:xfrm>
            <a:prstGeom prst="rect">
              <a:avLst/>
            </a:prstGeom>
            <a:noFill/>
            <a:ln>
              <a:noFill/>
            </a:ln>
          </p:spPr>
        </p:pic>
        <p:pic>
          <p:nvPicPr>
            <p:cNvPr id="244" name="Google Shape;244;p27"/>
            <p:cNvPicPr preferRelativeResize="0"/>
            <p:nvPr/>
          </p:nvPicPr>
          <p:blipFill rotWithShape="1">
            <a:blip r:embed="rId7">
              <a:alphaModFix/>
            </a:blip>
            <a:srcRect/>
            <a:stretch/>
          </p:blipFill>
          <p:spPr>
            <a:xfrm>
              <a:off x="9408869" y="913456"/>
              <a:ext cx="3338386" cy="2524055"/>
            </a:xfrm>
            <a:prstGeom prst="rect">
              <a:avLst/>
            </a:prstGeom>
            <a:noFill/>
            <a:ln>
              <a:noFill/>
            </a:ln>
          </p:spPr>
        </p:pic>
        <p:pic>
          <p:nvPicPr>
            <p:cNvPr id="245" name="Google Shape;245;p27"/>
            <p:cNvPicPr preferRelativeResize="0"/>
            <p:nvPr/>
          </p:nvPicPr>
          <p:blipFill rotWithShape="1">
            <a:blip r:embed="rId8">
              <a:alphaModFix/>
            </a:blip>
            <a:srcRect/>
            <a:stretch/>
          </p:blipFill>
          <p:spPr>
            <a:xfrm>
              <a:off x="5891879" y="906923"/>
              <a:ext cx="3338386" cy="2506527"/>
            </a:xfrm>
            <a:prstGeom prst="rect">
              <a:avLst/>
            </a:prstGeom>
            <a:noFill/>
            <a:ln>
              <a:noFill/>
            </a:ln>
          </p:spPr>
        </p:pic>
      </p:grpSp>
      <p:sp>
        <p:nvSpPr>
          <p:cNvPr id="246" name="Google Shape;246;p27"/>
          <p:cNvSpPr txBox="1"/>
          <p:nvPr/>
        </p:nvSpPr>
        <p:spPr>
          <a:xfrm>
            <a:off x="8761790" y="4907532"/>
            <a:ext cx="2473446"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Available Landsat series collections in the GEE data catalog. Image Credit: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Sentinel-2</a:t>
            </a:r>
            <a:endParaRPr dirty="0"/>
          </a:p>
        </p:txBody>
      </p:sp>
      <p:sp>
        <p:nvSpPr>
          <p:cNvPr id="253" name="Google Shape;253;p28"/>
          <p:cNvSpPr txBox="1">
            <a:spLocks noGrp="1"/>
          </p:cNvSpPr>
          <p:nvPr>
            <p:ph type="body" idx="1"/>
          </p:nvPr>
        </p:nvSpPr>
        <p:spPr>
          <a:xfrm>
            <a:off x="242316" y="1130284"/>
            <a:ext cx="4343539" cy="5143516"/>
          </a:xfrm>
          <a:prstGeom prst="rect">
            <a:avLst/>
          </a:prstGeom>
          <a:noFill/>
          <a:ln>
            <a:noFill/>
          </a:ln>
        </p:spPr>
        <p:txBody>
          <a:bodyPr spcFirstLastPara="1" wrap="square" lIns="0" tIns="60925" rIns="121875" bIns="60925" anchor="t" anchorCtr="0">
            <a:normAutofit fontScale="92500" lnSpcReduction="10000"/>
          </a:bodyPr>
          <a:lstStyle/>
          <a:p>
            <a:pPr marL="457200" lvl="0" indent="-368300" algn="l" rtl="0">
              <a:lnSpc>
                <a:spcPct val="100000"/>
              </a:lnSpc>
              <a:spcBef>
                <a:spcPts val="800"/>
              </a:spcBef>
              <a:spcAft>
                <a:spcPts val="0"/>
              </a:spcAft>
              <a:buClr>
                <a:schemeClr val="dk1"/>
              </a:buClr>
              <a:buSzPct val="108108"/>
              <a:buChar char="•"/>
            </a:pPr>
            <a:r>
              <a:rPr lang="en-US" dirty="0"/>
              <a:t>Available Sentinel-2 data includes:</a:t>
            </a:r>
            <a:endParaRPr dirty="0"/>
          </a:p>
          <a:p>
            <a:pPr marL="914400" lvl="1" indent="-368300" algn="l" rtl="0">
              <a:lnSpc>
                <a:spcPct val="100000"/>
              </a:lnSpc>
              <a:spcBef>
                <a:spcPts val="400"/>
              </a:spcBef>
              <a:spcAft>
                <a:spcPts val="0"/>
              </a:spcAft>
              <a:buSzPct val="108108"/>
              <a:buChar char="–"/>
            </a:pPr>
            <a:r>
              <a:rPr lang="en-US" dirty="0"/>
              <a:t>Top of Atmosphere</a:t>
            </a:r>
            <a:endParaRPr dirty="0"/>
          </a:p>
          <a:p>
            <a:pPr marL="914400" lvl="1" indent="-368300" algn="l" rtl="0">
              <a:lnSpc>
                <a:spcPct val="100000"/>
              </a:lnSpc>
              <a:spcBef>
                <a:spcPts val="400"/>
              </a:spcBef>
              <a:spcAft>
                <a:spcPts val="0"/>
              </a:spcAft>
              <a:buSzPct val="108108"/>
              <a:buChar char="–"/>
            </a:pPr>
            <a:r>
              <a:rPr lang="en-US" dirty="0"/>
              <a:t>Surface Reflectance</a:t>
            </a:r>
            <a:endParaRPr dirty="0"/>
          </a:p>
          <a:p>
            <a:pPr marL="457200" lvl="0" indent="-368300" algn="l" rtl="0">
              <a:lnSpc>
                <a:spcPct val="100000"/>
              </a:lnSpc>
              <a:spcBef>
                <a:spcPts val="800"/>
              </a:spcBef>
              <a:spcAft>
                <a:spcPts val="0"/>
              </a:spcAft>
              <a:buClr>
                <a:srgbClr val="000000"/>
              </a:buClr>
              <a:buSzPct val="108108"/>
              <a:buChar char="•"/>
            </a:pPr>
            <a:r>
              <a:rPr lang="en-US" dirty="0">
                <a:solidFill>
                  <a:srgbClr val="000000"/>
                </a:solidFill>
              </a:rPr>
              <a:t>Sentinel-2 land applications are very similar to those of Landsat, but differences include:</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10-20m spatial resolution</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5-day revisit</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Less temporal coverage</a:t>
            </a:r>
            <a:endParaRPr dirty="0"/>
          </a:p>
          <a:p>
            <a:pPr marL="457200" lvl="0" indent="-368300" algn="l" rtl="0">
              <a:lnSpc>
                <a:spcPct val="100000"/>
              </a:lnSpc>
              <a:spcBef>
                <a:spcPts val="800"/>
              </a:spcBef>
              <a:spcAft>
                <a:spcPts val="0"/>
              </a:spcAft>
              <a:buClr>
                <a:srgbClr val="000000"/>
              </a:buClr>
              <a:buSzPct val="108108"/>
              <a:buChar char="•"/>
            </a:pPr>
            <a:r>
              <a:rPr lang="en-US" dirty="0">
                <a:solidFill>
                  <a:srgbClr val="000000"/>
                </a:solidFill>
              </a:rPr>
              <a:t>GEE Data Catalog Link:</a:t>
            </a:r>
            <a:endParaRPr dirty="0"/>
          </a:p>
          <a:p>
            <a:pPr marL="914400" lvl="1" indent="-368300" algn="l" rtl="0">
              <a:lnSpc>
                <a:spcPct val="100000"/>
              </a:lnSpc>
              <a:spcBef>
                <a:spcPts val="400"/>
              </a:spcBef>
              <a:spcAft>
                <a:spcPts val="0"/>
              </a:spcAft>
              <a:buClr>
                <a:srgbClr val="000000"/>
              </a:buClr>
              <a:buSzPct val="108108"/>
              <a:buChar char="–"/>
            </a:pPr>
            <a:r>
              <a:rPr lang="en-US"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https://developers.google.com/earth-engine/datasets/catalog/sentinel-2</a:t>
            </a:r>
            <a:endParaRPr dirty="0">
              <a:solidFill>
                <a:srgbClr val="000000"/>
              </a:solidFill>
            </a:endParaRPr>
          </a:p>
          <a:p>
            <a:pPr marL="914400" lvl="1" indent="-228600" algn="l" rtl="0">
              <a:lnSpc>
                <a:spcPct val="100000"/>
              </a:lnSpc>
              <a:spcBef>
                <a:spcPts val="400"/>
              </a:spcBef>
              <a:spcAft>
                <a:spcPts val="0"/>
              </a:spcAft>
              <a:buClr>
                <a:srgbClr val="000000"/>
              </a:buClr>
              <a:buSzPct val="108108"/>
              <a:buNone/>
            </a:pPr>
            <a:endParaRPr dirty="0">
              <a:solidFill>
                <a:srgbClr val="000000"/>
              </a:solidFill>
            </a:endParaRPr>
          </a:p>
          <a:p>
            <a:pPr marL="546100" lvl="1" indent="0" algn="l" rtl="0">
              <a:lnSpc>
                <a:spcPct val="100000"/>
              </a:lnSpc>
              <a:spcBef>
                <a:spcPts val="400"/>
              </a:spcBef>
              <a:spcAft>
                <a:spcPts val="0"/>
              </a:spcAft>
              <a:buClr>
                <a:srgbClr val="000000"/>
              </a:buClr>
              <a:buSzPct val="108108"/>
              <a:buNone/>
            </a:pPr>
            <a:endParaRPr dirty="0">
              <a:solidFill>
                <a:srgbClr val="000000"/>
              </a:solidFill>
            </a:endParaRPr>
          </a:p>
          <a:p>
            <a:pPr marL="914400" lvl="1" indent="-228600" algn="l" rtl="0">
              <a:lnSpc>
                <a:spcPct val="100000"/>
              </a:lnSpc>
              <a:spcBef>
                <a:spcPts val="400"/>
              </a:spcBef>
              <a:spcAft>
                <a:spcPts val="0"/>
              </a:spcAft>
              <a:buSzPct val="108108"/>
              <a:buNone/>
            </a:pPr>
            <a:endParaRPr dirty="0"/>
          </a:p>
        </p:txBody>
      </p:sp>
      <p:grpSp>
        <p:nvGrpSpPr>
          <p:cNvPr id="254" name="Google Shape;254;p28"/>
          <p:cNvGrpSpPr/>
          <p:nvPr/>
        </p:nvGrpSpPr>
        <p:grpSpPr>
          <a:xfrm>
            <a:off x="4756197" y="1673458"/>
            <a:ext cx="7192916" cy="3326417"/>
            <a:chOff x="4756197" y="1759529"/>
            <a:chExt cx="7192916" cy="3326417"/>
          </a:xfrm>
        </p:grpSpPr>
        <p:pic>
          <p:nvPicPr>
            <p:cNvPr id="255" name="Google Shape;255;p28"/>
            <p:cNvPicPr preferRelativeResize="0"/>
            <p:nvPr/>
          </p:nvPicPr>
          <p:blipFill rotWithShape="1">
            <a:blip r:embed="rId4">
              <a:alphaModFix/>
            </a:blip>
            <a:srcRect l="50936"/>
            <a:stretch/>
          </p:blipFill>
          <p:spPr>
            <a:xfrm>
              <a:off x="8359180" y="1759529"/>
              <a:ext cx="3589933" cy="2864752"/>
            </a:xfrm>
            <a:prstGeom prst="rect">
              <a:avLst/>
            </a:prstGeom>
            <a:noFill/>
            <a:ln>
              <a:noFill/>
            </a:ln>
          </p:spPr>
        </p:pic>
        <p:pic>
          <p:nvPicPr>
            <p:cNvPr id="256" name="Google Shape;256;p28"/>
            <p:cNvPicPr preferRelativeResize="0"/>
            <p:nvPr/>
          </p:nvPicPr>
          <p:blipFill rotWithShape="1">
            <a:blip r:embed="rId4">
              <a:alphaModFix/>
            </a:blip>
            <a:srcRect r="50936"/>
            <a:stretch/>
          </p:blipFill>
          <p:spPr>
            <a:xfrm>
              <a:off x="4756197" y="1759529"/>
              <a:ext cx="3589933" cy="2864752"/>
            </a:xfrm>
            <a:prstGeom prst="rect">
              <a:avLst/>
            </a:prstGeom>
            <a:noFill/>
            <a:ln>
              <a:noFill/>
            </a:ln>
          </p:spPr>
        </p:pic>
        <p:sp>
          <p:nvSpPr>
            <p:cNvPr id="257" name="Google Shape;257;p28"/>
            <p:cNvSpPr txBox="1"/>
            <p:nvPr/>
          </p:nvSpPr>
          <p:spPr>
            <a:xfrm>
              <a:off x="4756197" y="4624281"/>
              <a:ext cx="719291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Available Sentinel-2 data products in GEE. Note the temporal coverage starts in 2015 and 2017. Image Credit: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MODIS</a:t>
            </a:r>
            <a:endParaRPr dirty="0"/>
          </a:p>
        </p:txBody>
      </p:sp>
      <p:sp>
        <p:nvSpPr>
          <p:cNvPr id="264" name="Google Shape;264;p29"/>
          <p:cNvSpPr txBox="1">
            <a:spLocks noGrp="1"/>
          </p:cNvSpPr>
          <p:nvPr>
            <p:ph type="body" idx="1"/>
          </p:nvPr>
        </p:nvSpPr>
        <p:spPr>
          <a:xfrm>
            <a:off x="242315" y="1130284"/>
            <a:ext cx="5022415" cy="5143516"/>
          </a:xfrm>
          <a:prstGeom prst="rect">
            <a:avLst/>
          </a:prstGeom>
          <a:noFill/>
          <a:ln>
            <a:noFill/>
          </a:ln>
        </p:spPr>
        <p:txBody>
          <a:bodyPr spcFirstLastPara="1" wrap="square" lIns="0" tIns="60925" rIns="121875" bIns="60925" anchor="t" anchorCtr="0">
            <a:normAutofit fontScale="92500"/>
          </a:bodyPr>
          <a:lstStyle/>
          <a:p>
            <a:pPr marL="457200" lvl="0" indent="-368300" algn="l" rtl="0">
              <a:lnSpc>
                <a:spcPct val="100000"/>
              </a:lnSpc>
              <a:spcBef>
                <a:spcPts val="800"/>
              </a:spcBef>
              <a:spcAft>
                <a:spcPts val="0"/>
              </a:spcAft>
              <a:buClr>
                <a:schemeClr val="dk1"/>
              </a:buClr>
              <a:buSzPct val="108108"/>
              <a:buChar char="•"/>
            </a:pPr>
            <a:r>
              <a:rPr lang="en-US" dirty="0"/>
              <a:t>MODIS reflectance data products include:</a:t>
            </a:r>
            <a:endParaRPr dirty="0"/>
          </a:p>
          <a:p>
            <a:pPr marL="914400" lvl="1" indent="-368300" algn="l" rtl="0">
              <a:lnSpc>
                <a:spcPct val="100000"/>
              </a:lnSpc>
              <a:spcBef>
                <a:spcPts val="400"/>
              </a:spcBef>
              <a:spcAft>
                <a:spcPts val="0"/>
              </a:spcAft>
              <a:buSzPct val="108108"/>
              <a:buChar char="–"/>
            </a:pPr>
            <a:r>
              <a:rPr lang="en-US" dirty="0"/>
              <a:t>Daily, 500m Nadir BRDF-Adjusted Reflectance</a:t>
            </a:r>
            <a:endParaRPr dirty="0"/>
          </a:p>
          <a:p>
            <a:pPr marL="914400" lvl="1" indent="-368300" algn="l" rtl="0">
              <a:lnSpc>
                <a:spcPct val="100000"/>
              </a:lnSpc>
              <a:spcBef>
                <a:spcPts val="400"/>
              </a:spcBef>
              <a:spcAft>
                <a:spcPts val="0"/>
              </a:spcAft>
              <a:buSzPct val="108108"/>
              <a:buChar char="–"/>
            </a:pPr>
            <a:r>
              <a:rPr lang="en-US" dirty="0"/>
              <a:t>Daily, Global, 250m Surface Reflectance</a:t>
            </a:r>
            <a:endParaRPr dirty="0"/>
          </a:p>
          <a:p>
            <a:pPr marL="914400" lvl="1" indent="-368300" algn="l" rtl="0">
              <a:lnSpc>
                <a:spcPct val="100000"/>
              </a:lnSpc>
              <a:spcBef>
                <a:spcPts val="400"/>
              </a:spcBef>
              <a:spcAft>
                <a:spcPts val="0"/>
              </a:spcAft>
              <a:buSzPct val="108108"/>
              <a:buChar char="–"/>
            </a:pPr>
            <a:r>
              <a:rPr lang="en-US" dirty="0"/>
              <a:t>8-Day, Global, 250m Surface Reflectance</a:t>
            </a:r>
            <a:endParaRPr dirty="0"/>
          </a:p>
          <a:p>
            <a:pPr marL="457200" lvl="0" indent="-368300" algn="l" rtl="0">
              <a:lnSpc>
                <a:spcPct val="100000"/>
              </a:lnSpc>
              <a:spcBef>
                <a:spcPts val="800"/>
              </a:spcBef>
              <a:spcAft>
                <a:spcPts val="0"/>
              </a:spcAft>
              <a:buClr>
                <a:srgbClr val="000000"/>
              </a:buClr>
              <a:buSzPct val="108108"/>
              <a:buChar char="•"/>
            </a:pPr>
            <a:r>
              <a:rPr lang="en-US" dirty="0">
                <a:solidFill>
                  <a:srgbClr val="000000"/>
                </a:solidFill>
              </a:rPr>
              <a:t>Pre-processed products include:</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Daily, Global, 500m Snow Cover</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16-Day, Global, 250m Vegetation Indices</a:t>
            </a:r>
            <a:endParaRPr dirty="0"/>
          </a:p>
          <a:p>
            <a:pPr marL="914400" lvl="1" indent="-368300" algn="l" rtl="0">
              <a:lnSpc>
                <a:spcPct val="100000"/>
              </a:lnSpc>
              <a:spcBef>
                <a:spcPts val="400"/>
              </a:spcBef>
              <a:spcAft>
                <a:spcPts val="0"/>
              </a:spcAft>
              <a:buClr>
                <a:srgbClr val="000000"/>
              </a:buClr>
              <a:buSzPct val="108108"/>
              <a:buChar char="–"/>
            </a:pPr>
            <a:r>
              <a:rPr lang="en-US" dirty="0">
                <a:solidFill>
                  <a:srgbClr val="000000"/>
                </a:solidFill>
              </a:rPr>
              <a:t>Yearly, Global, 500m Land Cover Type</a:t>
            </a:r>
            <a:endParaRPr dirty="0"/>
          </a:p>
          <a:p>
            <a:pPr marL="914400" lvl="1" indent="-228600" algn="l" rtl="0">
              <a:lnSpc>
                <a:spcPct val="100000"/>
              </a:lnSpc>
              <a:spcBef>
                <a:spcPts val="400"/>
              </a:spcBef>
              <a:spcAft>
                <a:spcPts val="0"/>
              </a:spcAft>
              <a:buSzPct val="108108"/>
              <a:buNone/>
            </a:pPr>
            <a:endParaRPr dirty="0"/>
          </a:p>
        </p:txBody>
      </p:sp>
      <p:pic>
        <p:nvPicPr>
          <p:cNvPr id="265" name="Google Shape;265;p29"/>
          <p:cNvPicPr preferRelativeResize="0"/>
          <p:nvPr/>
        </p:nvPicPr>
        <p:blipFill rotWithShape="1">
          <a:blip r:embed="rId3">
            <a:alphaModFix/>
          </a:blip>
          <a:srcRect l="4749" r="6980"/>
          <a:stretch/>
        </p:blipFill>
        <p:spPr>
          <a:xfrm>
            <a:off x="5298069" y="1296539"/>
            <a:ext cx="6698521" cy="3884629"/>
          </a:xfrm>
          <a:prstGeom prst="rect">
            <a:avLst/>
          </a:prstGeom>
          <a:noFill/>
          <a:ln>
            <a:noFill/>
          </a:ln>
        </p:spPr>
      </p:pic>
      <p:sp>
        <p:nvSpPr>
          <p:cNvPr id="266" name="Google Shape;266;p29"/>
          <p:cNvSpPr txBox="1"/>
          <p:nvPr/>
        </p:nvSpPr>
        <p:spPr>
          <a:xfrm>
            <a:off x="5298068" y="5181168"/>
            <a:ext cx="66985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False color image of the Terra Surface Reflectance Daily Global 250m projected in the GEE JavaScript API. Credit: </a:t>
            </a:r>
            <a:r>
              <a:rPr lang="en-US" sz="1200" b="0" i="0" u="sng" strike="noStrike" cap="none" dirty="0">
                <a:solidFill>
                  <a:srgbClr val="000000"/>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Google Earth Engine Developers</a:t>
            </a:r>
            <a:endParaRPr sz="1200" b="0" i="0" u="none" strike="noStrike" cap="none" dirty="0">
              <a:solidFill>
                <a:srgbClr val="000000"/>
              </a:solidFill>
              <a:latin typeface="Century Gothic"/>
              <a:ea typeface="Century Gothic"/>
              <a:cs typeface="Century Gothic"/>
              <a:sym typeface="Century Gothic"/>
            </a:endParaRPr>
          </a:p>
        </p:txBody>
      </p:sp>
      <p:sp>
        <p:nvSpPr>
          <p:cNvPr id="267" name="Google Shape;267;p29"/>
          <p:cNvSpPr txBox="1"/>
          <p:nvPr/>
        </p:nvSpPr>
        <p:spPr>
          <a:xfrm>
            <a:off x="5264729" y="5842906"/>
            <a:ext cx="821574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entury Gothic"/>
                <a:ea typeface="Century Gothic"/>
                <a:cs typeface="Century Gothic"/>
                <a:sym typeface="Century Gothic"/>
              </a:rPr>
              <a:t>MODIS GEE Catalog Link: </a:t>
            </a:r>
            <a:endParaRPr dirty="0"/>
          </a:p>
          <a:p>
            <a:pPr marL="0" marR="0" lvl="0" indent="0" algn="l" rtl="0">
              <a:lnSpc>
                <a:spcPct val="100000"/>
              </a:lnSpc>
              <a:spcBef>
                <a:spcPts val="0"/>
              </a:spcBef>
              <a:spcAft>
                <a:spcPts val="0"/>
              </a:spcAft>
              <a:buNone/>
            </a:pPr>
            <a:r>
              <a:rPr lang="en-US" sz="18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https://developers.google.com/earth-engine/datasets</a:t>
            </a:r>
            <a:endParaRPr dirty="0"/>
          </a:p>
          <a:p>
            <a:pPr marL="0" marR="0" lvl="0" indent="0" algn="l" rtl="0">
              <a:lnSpc>
                <a:spcPct val="100000"/>
              </a:lnSpc>
              <a:spcBef>
                <a:spcPts val="0"/>
              </a:spcBef>
              <a:spcAft>
                <a:spcPts val="0"/>
              </a:spcAft>
              <a:buNone/>
            </a:pPr>
            <a:r>
              <a:rPr lang="en-US" sz="18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/catalog/modis</a:t>
            </a:r>
            <a:endParaRPr sz="18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Sentinel-1 SAR</a:t>
            </a:r>
            <a:endParaRPr dirty="0"/>
          </a:p>
        </p:txBody>
      </p:sp>
      <p:sp>
        <p:nvSpPr>
          <p:cNvPr id="274" name="Google Shape;274;p30"/>
          <p:cNvSpPr txBox="1">
            <a:spLocks noGrp="1"/>
          </p:cNvSpPr>
          <p:nvPr>
            <p:ph type="body" idx="1"/>
          </p:nvPr>
        </p:nvSpPr>
        <p:spPr>
          <a:xfrm>
            <a:off x="242315" y="1130284"/>
            <a:ext cx="4939285"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sz="2000" dirty="0"/>
              <a:t>Pre-processed SAR data from Sentinel-1 is available to work with in GEE.</a:t>
            </a:r>
            <a:endParaRPr dirty="0"/>
          </a:p>
          <a:p>
            <a:pPr marL="457200" lvl="0" indent="-368300" algn="l" rtl="0">
              <a:lnSpc>
                <a:spcPct val="100000"/>
              </a:lnSpc>
              <a:spcBef>
                <a:spcPts val="800"/>
              </a:spcBef>
              <a:spcAft>
                <a:spcPts val="0"/>
              </a:spcAft>
              <a:buClr>
                <a:schemeClr val="dk1"/>
              </a:buClr>
              <a:buSzPts val="2200"/>
              <a:buChar char="•"/>
            </a:pPr>
            <a:r>
              <a:rPr lang="en-US" sz="2000" dirty="0"/>
              <a:t>Previous ARSET training:</a:t>
            </a:r>
            <a:endParaRPr dirty="0"/>
          </a:p>
          <a:p>
            <a:pPr marL="914400" lvl="1" indent="-368300" algn="l" rtl="0">
              <a:lnSpc>
                <a:spcPct val="100000"/>
              </a:lnSpc>
              <a:spcBef>
                <a:spcPts val="400"/>
              </a:spcBef>
              <a:spcAft>
                <a:spcPts val="0"/>
              </a:spcAft>
              <a:buSzPts val="2200"/>
              <a:buChar char="–"/>
            </a:pPr>
            <a:r>
              <a:rPr lang="en-US" sz="2000" u="sng" dirty="0">
                <a:solidFill>
                  <a:schemeClr val="hlink"/>
                </a:solidFill>
                <a:hlinkClick r:id="rId3"/>
              </a:rPr>
              <a:t>Forest Mapping and Monitoring with SAR Data</a:t>
            </a:r>
            <a:endParaRPr sz="2000"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GEE Data Catalog:</a:t>
            </a:r>
            <a:endParaRPr dirty="0"/>
          </a:p>
          <a:p>
            <a:pPr marL="914400" lvl="1" indent="-368300" algn="l" rtl="0">
              <a:lnSpc>
                <a:spcPct val="100000"/>
              </a:lnSpc>
              <a:spcBef>
                <a:spcPts val="400"/>
              </a:spcBef>
              <a:spcAft>
                <a:spcPts val="0"/>
              </a:spcAft>
              <a:buClr>
                <a:srgbClr val="000000"/>
              </a:buClr>
              <a:buSzPts val="2200"/>
              <a:buChar char="–"/>
            </a:pPr>
            <a:r>
              <a:rPr lang="en-US" sz="2000" u="sng" dirty="0">
                <a:solidFill>
                  <a:srgbClr val="000000"/>
                </a:solidFill>
                <a:hlinkClick r:id="rId4">
                  <a:extLst>
                    <a:ext uri="{A12FA001-AC4F-418D-AE19-62706E023703}">
                      <ahyp:hlinkClr xmlns:ahyp="http://schemas.microsoft.com/office/drawing/2018/hyperlinkcolor" val="tx"/>
                    </a:ext>
                  </a:extLst>
                </a:hlinkClick>
              </a:rPr>
              <a:t>https://developers.google.com/earth-engine/datasets/catalog/COPERNICUS_S1_GRD</a:t>
            </a:r>
            <a:endParaRPr sz="2000" dirty="0">
              <a:solidFill>
                <a:srgbClr val="000000"/>
              </a:solidFill>
            </a:endParaRPr>
          </a:p>
          <a:p>
            <a:pPr marL="914400" lvl="1" indent="-228600" algn="l" rtl="0">
              <a:lnSpc>
                <a:spcPct val="100000"/>
              </a:lnSpc>
              <a:spcBef>
                <a:spcPts val="400"/>
              </a:spcBef>
              <a:spcAft>
                <a:spcPts val="0"/>
              </a:spcAft>
              <a:buSzPts val="2200"/>
              <a:buNone/>
            </a:pPr>
            <a:endParaRPr sz="2000" dirty="0"/>
          </a:p>
        </p:txBody>
      </p:sp>
      <p:pic>
        <p:nvPicPr>
          <p:cNvPr id="275" name="Google Shape;275;p30"/>
          <p:cNvPicPr preferRelativeResize="0"/>
          <p:nvPr/>
        </p:nvPicPr>
        <p:blipFill rotWithShape="1">
          <a:blip r:embed="rId5">
            <a:alphaModFix/>
          </a:blip>
          <a:srcRect/>
          <a:stretch/>
        </p:blipFill>
        <p:spPr>
          <a:xfrm>
            <a:off x="5768686" y="1273159"/>
            <a:ext cx="5264730" cy="4003388"/>
          </a:xfrm>
          <a:prstGeom prst="rect">
            <a:avLst/>
          </a:prstGeom>
          <a:noFill/>
          <a:ln>
            <a:noFill/>
          </a:ln>
        </p:spPr>
      </p:pic>
      <p:sp>
        <p:nvSpPr>
          <p:cNvPr id="276" name="Google Shape;276;p30"/>
          <p:cNvSpPr txBox="1"/>
          <p:nvPr/>
        </p:nvSpPr>
        <p:spPr>
          <a:xfrm>
            <a:off x="5768686" y="5276547"/>
            <a:ext cx="526473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A previous ARSET training details the use of SAR data for land management, particularly in vegetated ecosystems.</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Link: </a:t>
            </a:r>
            <a:r>
              <a:rPr lang="en-US" sz="1200" b="0" i="0" u="sng" strike="noStrike" cap="none" dirty="0">
                <a:solidFill>
                  <a:srgbClr val="000000"/>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ARSET</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Turning Data Into Information</a:t>
            </a:r>
          </a:p>
        </p:txBody>
      </p:sp>
      <p:sp>
        <p:nvSpPr>
          <p:cNvPr id="3" name="Content Placeholder 2"/>
          <p:cNvSpPr>
            <a:spLocks noGrp="1"/>
          </p:cNvSpPr>
          <p:nvPr>
            <p:ph idx="1"/>
          </p:nvPr>
        </p:nvSpPr>
        <p:spPr>
          <a:xfrm>
            <a:off x="481584" y="1474335"/>
            <a:ext cx="5577840" cy="1461308"/>
          </a:xfrm>
        </p:spPr>
        <p:txBody>
          <a:bodyPr>
            <a:normAutofit lnSpcReduction="10000"/>
          </a:bodyPr>
          <a:lstStyle/>
          <a:p>
            <a:pPr marL="146278" indent="0">
              <a:buNone/>
            </a:pPr>
            <a:r>
              <a:rPr lang="en-US" b="1" dirty="0">
                <a:latin typeface="Century Gothic" panose="020B0502020202020204" pitchFamily="34" charset="0"/>
              </a:rPr>
              <a:t>Spectral Classes</a:t>
            </a:r>
          </a:p>
          <a:p>
            <a:r>
              <a:rPr lang="en-US" dirty="0">
                <a:latin typeface="Century Gothic" panose="020B0502020202020204" pitchFamily="34" charset="0"/>
              </a:rPr>
              <a:t>Groups of pixels that are uniform with respect to their pixel values in several spectral bands</a:t>
            </a: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Spectral vs. Informational Classes</a:t>
            </a:r>
          </a:p>
        </p:txBody>
      </p:sp>
      <p:sp>
        <p:nvSpPr>
          <p:cNvPr id="5" name="Content Placeholder 4"/>
          <p:cNvSpPr>
            <a:spLocks noGrp="1"/>
          </p:cNvSpPr>
          <p:nvPr>
            <p:ph idx="11"/>
          </p:nvPr>
        </p:nvSpPr>
        <p:spPr>
          <a:xfrm>
            <a:off x="6132576" y="1474335"/>
            <a:ext cx="5577840" cy="1461308"/>
          </a:xfrm>
        </p:spPr>
        <p:txBody>
          <a:bodyPr>
            <a:normAutofit lnSpcReduction="10000"/>
          </a:bodyPr>
          <a:lstStyle/>
          <a:p>
            <a:pPr marL="146278" indent="0">
              <a:buNone/>
            </a:pPr>
            <a:r>
              <a:rPr lang="en-US" b="1" dirty="0">
                <a:latin typeface="Century Gothic" panose="020B0502020202020204" pitchFamily="34" charset="0"/>
              </a:rPr>
              <a:t>Informational Classes</a:t>
            </a:r>
          </a:p>
          <a:p>
            <a:r>
              <a:rPr lang="en-US" dirty="0">
                <a:latin typeface="Century Gothic" panose="020B0502020202020204" pitchFamily="34" charset="0"/>
              </a:rPr>
              <a:t>Categories of interest to users of the data (i.e., water, forest, urban, agriculture, etc.)</a:t>
            </a:r>
          </a:p>
        </p:txBody>
      </p:sp>
      <p:sp>
        <p:nvSpPr>
          <p:cNvPr id="6" name="Content Placeholder 5"/>
          <p:cNvSpPr>
            <a:spLocks noGrp="1"/>
          </p:cNvSpPr>
          <p:nvPr>
            <p:ph sz="quarter" idx="12"/>
          </p:nvPr>
        </p:nvSpPr>
        <p:spPr>
          <a:xfrm>
            <a:off x="950403" y="6042611"/>
            <a:ext cx="4640205" cy="275535"/>
          </a:xfrm>
        </p:spPr>
        <p:txBody>
          <a:bodyPr/>
          <a:lstStyle/>
          <a:p>
            <a:r>
              <a:rPr lang="en-US" dirty="0">
                <a:latin typeface="Century Gothic" panose="020B0502020202020204" pitchFamily="34" charset="0"/>
              </a:rPr>
              <a:t>Satellite image of Panama</a:t>
            </a:r>
          </a:p>
        </p:txBody>
      </p:sp>
      <p:sp>
        <p:nvSpPr>
          <p:cNvPr id="7" name="Content Placeholder 6"/>
          <p:cNvSpPr>
            <a:spLocks noGrp="1"/>
          </p:cNvSpPr>
          <p:nvPr>
            <p:ph sz="quarter" idx="13"/>
          </p:nvPr>
        </p:nvSpPr>
        <p:spPr>
          <a:xfrm>
            <a:off x="6861162" y="6042611"/>
            <a:ext cx="4165547" cy="275535"/>
          </a:xfrm>
        </p:spPr>
        <p:txBody>
          <a:bodyPr/>
          <a:lstStyle/>
          <a:p>
            <a:r>
              <a:rPr lang="en-US" dirty="0">
                <a:latin typeface="Century Gothic" panose="020B0502020202020204" pitchFamily="34" charset="0"/>
              </a:rPr>
              <a:t>Land cover map of Panama</a:t>
            </a:r>
          </a:p>
        </p:txBody>
      </p:sp>
      <p:sp>
        <p:nvSpPr>
          <p:cNvPr id="8" name="Content Placeholder 4"/>
          <p:cNvSpPr txBox="1">
            <a:spLocks/>
          </p:cNvSpPr>
          <p:nvPr/>
        </p:nvSpPr>
        <p:spPr>
          <a:xfrm>
            <a:off x="1337157" y="3027371"/>
            <a:ext cx="9517686" cy="784393"/>
          </a:xfrm>
          <a:prstGeom prst="rect">
            <a:avLst/>
          </a:prstGeom>
          <a:ln w="25400" cmpd="sng">
            <a:solidFill>
              <a:srgbClr val="002060"/>
            </a:solidFill>
            <a:prstDash val="lgDash"/>
          </a:ln>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buNone/>
            </a:pPr>
            <a:r>
              <a:rPr lang="en-US" dirty="0">
                <a:latin typeface="Century Gothic" panose="020B0502020202020204" pitchFamily="34" charset="0"/>
              </a:rPr>
              <a:t>Image classification is the process of grouping spectral classes and assigning them informational class names. </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0403" y="4002346"/>
            <a:ext cx="4640205" cy="2040264"/>
          </a:xfrm>
          <a:prstGeom prst="rect">
            <a:avLst/>
          </a:prstGeom>
        </p:spPr>
      </p:pic>
      <p:pic>
        <p:nvPicPr>
          <p:cNvPr id="11" name="Picture 10"/>
          <p:cNvPicPr>
            <a:picLocks noChangeAspect="1"/>
          </p:cNvPicPr>
          <p:nvPr/>
        </p:nvPicPr>
        <p:blipFill>
          <a:blip r:embed="rId3"/>
          <a:stretch>
            <a:fillRect/>
          </a:stretch>
        </p:blipFill>
        <p:spPr>
          <a:xfrm>
            <a:off x="6861162" y="4002346"/>
            <a:ext cx="4120671" cy="2040264"/>
          </a:xfrm>
          <a:prstGeom prst="rect">
            <a:avLst/>
          </a:prstGeom>
        </p:spPr>
      </p:pic>
    </p:spTree>
    <p:extLst>
      <p:ext uri="{BB962C8B-B14F-4D97-AF65-F5344CB8AC3E}">
        <p14:creationId xmlns:p14="http://schemas.microsoft.com/office/powerpoint/2010/main" val="1262935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Applications of GEE for Land Management: Burn Severity</a:t>
            </a:r>
            <a:endParaRPr dirty="0"/>
          </a:p>
        </p:txBody>
      </p:sp>
      <p:sp>
        <p:nvSpPr>
          <p:cNvPr id="292" name="Google Shape;292;p32"/>
          <p:cNvSpPr txBox="1">
            <a:spLocks noGrp="1"/>
          </p:cNvSpPr>
          <p:nvPr>
            <p:ph type="body" idx="1"/>
          </p:nvPr>
        </p:nvSpPr>
        <p:spPr>
          <a:xfrm>
            <a:off x="242315" y="1130283"/>
            <a:ext cx="5807952" cy="5450723"/>
          </a:xfrm>
          <a:prstGeom prst="rect">
            <a:avLst/>
          </a:prstGeom>
          <a:noFill/>
          <a:ln>
            <a:noFill/>
          </a:ln>
        </p:spPr>
        <p:txBody>
          <a:bodyPr spcFirstLastPara="1" wrap="square" lIns="0" tIns="60925" rIns="121875" bIns="60925" anchor="t" anchorCtr="0">
            <a:noAutofit/>
          </a:bodyPr>
          <a:lstStyle/>
          <a:p>
            <a:pPr marL="457200" lvl="0" indent="-368300" algn="l" rtl="0">
              <a:lnSpc>
                <a:spcPct val="100000"/>
              </a:lnSpc>
              <a:spcBef>
                <a:spcPts val="800"/>
              </a:spcBef>
              <a:spcAft>
                <a:spcPts val="0"/>
              </a:spcAft>
              <a:buClr>
                <a:schemeClr val="dk1"/>
              </a:buClr>
              <a:buSzPts val="2200"/>
              <a:buChar char="•"/>
            </a:pPr>
            <a:r>
              <a:rPr lang="en-US" sz="2000" dirty="0"/>
              <a:t>Burn severity mapping completed in GEE manipulates pre-loaded Sentinel-2 or Landsat 8 data and uses the GEE platform to do quality control and filter data.</a:t>
            </a:r>
            <a:endParaRPr dirty="0"/>
          </a:p>
          <a:p>
            <a:pPr marL="457200" lvl="0" indent="-368300" algn="l" rtl="0">
              <a:lnSpc>
                <a:spcPct val="100000"/>
              </a:lnSpc>
              <a:spcBef>
                <a:spcPts val="800"/>
              </a:spcBef>
              <a:spcAft>
                <a:spcPts val="0"/>
              </a:spcAft>
              <a:buClr>
                <a:schemeClr val="dk1"/>
              </a:buClr>
              <a:buSzPts val="2200"/>
              <a:buChar char="•"/>
            </a:pPr>
            <a:r>
              <a:rPr lang="en-US" sz="2000" dirty="0"/>
              <a:t>Normalized Burn Ratio (NBR) and differenced NBR (dNBR) are calculated.</a:t>
            </a:r>
            <a:endParaRPr dirty="0"/>
          </a:p>
          <a:p>
            <a:pPr marL="457200" lvl="0" indent="-368300" algn="l" rtl="0">
              <a:lnSpc>
                <a:spcPct val="100000"/>
              </a:lnSpc>
              <a:spcBef>
                <a:spcPts val="800"/>
              </a:spcBef>
              <a:spcAft>
                <a:spcPts val="0"/>
              </a:spcAft>
              <a:buClr>
                <a:schemeClr val="dk1"/>
              </a:buClr>
              <a:buSzPts val="2200"/>
              <a:buChar char="•"/>
            </a:pPr>
            <a:r>
              <a:rPr lang="en-US" sz="2000" dirty="0"/>
              <a:t>Thresholding rates the severity of wildfire burning to complete a full burn severity assessment.</a:t>
            </a:r>
            <a:endParaRPr dirty="0"/>
          </a:p>
          <a:p>
            <a:pPr marL="457200" lvl="0" indent="-368300" algn="l" rtl="0">
              <a:lnSpc>
                <a:spcPct val="100000"/>
              </a:lnSpc>
              <a:spcBef>
                <a:spcPts val="800"/>
              </a:spcBef>
              <a:spcAft>
                <a:spcPts val="0"/>
              </a:spcAft>
              <a:buClr>
                <a:schemeClr val="dk1"/>
              </a:buClr>
              <a:buSzPts val="2200"/>
              <a:buChar char="•"/>
            </a:pPr>
            <a:r>
              <a:rPr lang="en-US" sz="2000" dirty="0"/>
              <a:t>Refer to the step-by-step </a:t>
            </a:r>
            <a:r>
              <a:rPr lang="en-US" sz="2000" u="sng" dirty="0">
                <a:solidFill>
                  <a:schemeClr val="hlink"/>
                </a:solidFill>
                <a:hlinkClick r:id="rId3"/>
              </a:rPr>
              <a:t>UN-SPIDER burn severity in GEE training</a:t>
            </a:r>
            <a:endParaRPr sz="2000" dirty="0"/>
          </a:p>
        </p:txBody>
      </p:sp>
      <p:grpSp>
        <p:nvGrpSpPr>
          <p:cNvPr id="293" name="Google Shape;293;p32"/>
          <p:cNvGrpSpPr/>
          <p:nvPr/>
        </p:nvGrpSpPr>
        <p:grpSpPr>
          <a:xfrm>
            <a:off x="6715319" y="1004665"/>
            <a:ext cx="4361654" cy="4848670"/>
            <a:chOff x="6715319" y="1004665"/>
            <a:chExt cx="4361654" cy="4848670"/>
          </a:xfrm>
        </p:grpSpPr>
        <p:pic>
          <p:nvPicPr>
            <p:cNvPr id="294" name="Google Shape;294;p32"/>
            <p:cNvPicPr preferRelativeResize="0"/>
            <p:nvPr/>
          </p:nvPicPr>
          <p:blipFill rotWithShape="1">
            <a:blip r:embed="rId4">
              <a:alphaModFix/>
            </a:blip>
            <a:srcRect/>
            <a:stretch/>
          </p:blipFill>
          <p:spPr>
            <a:xfrm>
              <a:off x="6715319" y="1004665"/>
              <a:ext cx="4361654" cy="4848670"/>
            </a:xfrm>
            <a:prstGeom prst="rect">
              <a:avLst/>
            </a:prstGeom>
            <a:noFill/>
            <a:ln>
              <a:noFill/>
            </a:ln>
          </p:spPr>
        </p:pic>
        <p:pic>
          <p:nvPicPr>
            <p:cNvPr id="295" name="Google Shape;295;p32"/>
            <p:cNvPicPr preferRelativeResize="0"/>
            <p:nvPr/>
          </p:nvPicPr>
          <p:blipFill rotWithShape="1">
            <a:blip r:embed="rId5">
              <a:alphaModFix/>
            </a:blip>
            <a:srcRect/>
            <a:stretch/>
          </p:blipFill>
          <p:spPr>
            <a:xfrm>
              <a:off x="8565265" y="1004665"/>
              <a:ext cx="2511707" cy="340743"/>
            </a:xfrm>
            <a:prstGeom prst="rect">
              <a:avLst/>
            </a:prstGeom>
            <a:noFill/>
            <a:ln>
              <a:noFill/>
            </a:ln>
          </p:spPr>
        </p:pic>
      </p:grpSp>
      <p:sp>
        <p:nvSpPr>
          <p:cNvPr id="296" name="Google Shape;296;p32"/>
          <p:cNvSpPr txBox="1"/>
          <p:nvPr/>
        </p:nvSpPr>
        <p:spPr>
          <a:xfrm>
            <a:off x="6715316" y="5853335"/>
            <a:ext cx="436165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Example of burn severity mapping using Sentinel-2 data in Empedrado, Chile in February 2017. This map was produced using the UN-SPIDER Burn Severity with GEE script. Credit: </a:t>
            </a:r>
            <a:r>
              <a:rPr lang="en-US" sz="1200" b="0" i="0" u="sng" strike="noStrike" cap="none" dirty="0">
                <a:solidFill>
                  <a:schemeClr val="dk1"/>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UN-SPIDER</a:t>
            </a:r>
            <a:endParaRPr sz="1200" b="0" i="0" u="none" strike="noStrike" cap="none" dirty="0">
              <a:solidFill>
                <a:schemeClr val="dk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3"/>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Applications of GEE for Land Management: Mangrove Mapping</a:t>
            </a:r>
            <a:endParaRPr dirty="0"/>
          </a:p>
        </p:txBody>
      </p:sp>
      <p:sp>
        <p:nvSpPr>
          <p:cNvPr id="303" name="Google Shape;303;p33"/>
          <p:cNvSpPr txBox="1">
            <a:spLocks noGrp="1"/>
          </p:cNvSpPr>
          <p:nvPr>
            <p:ph type="body" idx="1"/>
          </p:nvPr>
        </p:nvSpPr>
        <p:spPr>
          <a:xfrm>
            <a:off x="242315" y="1130284"/>
            <a:ext cx="5440855" cy="5143516"/>
          </a:xfrm>
          <a:prstGeom prst="rect">
            <a:avLst/>
          </a:prstGeom>
          <a:noFill/>
          <a:ln>
            <a:noFill/>
          </a:ln>
        </p:spPr>
        <p:txBody>
          <a:bodyPr spcFirstLastPara="1" wrap="square" lIns="0" tIns="60925" rIns="121875" bIns="60925" anchor="t" anchorCtr="0">
            <a:normAutofit/>
          </a:bodyPr>
          <a:lstStyle/>
          <a:p>
            <a:pPr marL="457200" lvl="0" indent="-368300" algn="l" rtl="0">
              <a:lnSpc>
                <a:spcPct val="100000"/>
              </a:lnSpc>
              <a:spcBef>
                <a:spcPts val="800"/>
              </a:spcBef>
              <a:spcAft>
                <a:spcPts val="0"/>
              </a:spcAft>
              <a:buClr>
                <a:schemeClr val="dk1"/>
              </a:buClr>
              <a:buSzPts val="2200"/>
              <a:buChar char="•"/>
            </a:pPr>
            <a:r>
              <a:rPr lang="en-US" sz="2000" dirty="0"/>
              <a:t>ARSET training using GEE to map mangroves:</a:t>
            </a:r>
            <a:endParaRPr dirty="0"/>
          </a:p>
          <a:p>
            <a:pPr marL="914400" lvl="1" indent="-368300" algn="l" rtl="0">
              <a:lnSpc>
                <a:spcPct val="100000"/>
              </a:lnSpc>
              <a:spcBef>
                <a:spcPts val="400"/>
              </a:spcBef>
              <a:spcAft>
                <a:spcPts val="0"/>
              </a:spcAft>
              <a:buSzPts val="2200"/>
              <a:buChar char="–"/>
            </a:pPr>
            <a:r>
              <a:rPr lang="en-US" sz="2000" u="sng" dirty="0">
                <a:solidFill>
                  <a:schemeClr val="hlink"/>
                </a:solidFill>
                <a:hlinkClick r:id="rId3"/>
              </a:rPr>
              <a:t>Remote Sensing for Mangroves in Support of the UN Sustainable Development Goals</a:t>
            </a:r>
            <a:endParaRPr sz="2000"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Random Forest Classification to create a time series for mangrove extent change</a:t>
            </a:r>
            <a:endParaRPr dirty="0"/>
          </a:p>
          <a:p>
            <a:pPr marL="457200" lvl="0" indent="-368300" algn="l" rtl="0">
              <a:lnSpc>
                <a:spcPct val="100000"/>
              </a:lnSpc>
              <a:spcBef>
                <a:spcPts val="800"/>
              </a:spcBef>
              <a:spcAft>
                <a:spcPts val="0"/>
              </a:spcAft>
              <a:buClr>
                <a:srgbClr val="000000"/>
              </a:buClr>
              <a:buSzPts val="2200"/>
              <a:buChar char="•"/>
            </a:pPr>
            <a:r>
              <a:rPr lang="en-US" sz="2000" dirty="0"/>
              <a:t>Creation of apps as management and communication tools</a:t>
            </a:r>
            <a:endParaRPr dirty="0"/>
          </a:p>
          <a:p>
            <a:pPr marL="457200" lvl="0" indent="-368300" algn="l" rtl="0">
              <a:lnSpc>
                <a:spcPct val="100000"/>
              </a:lnSpc>
              <a:spcBef>
                <a:spcPts val="800"/>
              </a:spcBef>
              <a:spcAft>
                <a:spcPts val="0"/>
              </a:spcAft>
              <a:buClr>
                <a:srgbClr val="000000"/>
              </a:buClr>
              <a:buSzPts val="2200"/>
              <a:buChar char="•"/>
            </a:pPr>
            <a:r>
              <a:rPr lang="en-US" sz="2000" dirty="0"/>
              <a:t>The previously mentioned </a:t>
            </a:r>
            <a:r>
              <a:rPr lang="en-US" sz="2000" u="sng" dirty="0">
                <a:solidFill>
                  <a:schemeClr val="hlink"/>
                </a:solidFill>
                <a:hlinkClick r:id="rId4"/>
              </a:rPr>
              <a:t>ARSET SAR training</a:t>
            </a:r>
            <a:r>
              <a:rPr lang="en-US" sz="2000" dirty="0"/>
              <a:t> also shows methods of using SAR data in GEE to map mangroves.</a:t>
            </a:r>
            <a:endParaRPr dirty="0"/>
          </a:p>
        </p:txBody>
      </p:sp>
      <p:pic>
        <p:nvPicPr>
          <p:cNvPr id="304" name="Google Shape;304;p33"/>
          <p:cNvPicPr preferRelativeResize="0"/>
          <p:nvPr/>
        </p:nvPicPr>
        <p:blipFill rotWithShape="1">
          <a:blip r:embed="rId5">
            <a:alphaModFix/>
          </a:blip>
          <a:srcRect/>
          <a:stretch/>
        </p:blipFill>
        <p:spPr>
          <a:xfrm>
            <a:off x="5946095" y="1727521"/>
            <a:ext cx="6096000" cy="2490331"/>
          </a:xfrm>
          <a:prstGeom prst="rect">
            <a:avLst/>
          </a:prstGeom>
          <a:noFill/>
          <a:ln>
            <a:noFill/>
          </a:ln>
        </p:spPr>
      </p:pic>
      <p:sp>
        <p:nvSpPr>
          <p:cNvPr id="305" name="Google Shape;305;p33"/>
          <p:cNvSpPr txBox="1"/>
          <p:nvPr/>
        </p:nvSpPr>
        <p:spPr>
          <a:xfrm>
            <a:off x="5946095" y="4210945"/>
            <a:ext cx="6076709"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Example of mangrove extent mapping over a time series to track how mangrove presence has change over a 20-year period (from the exercises completed during the ARSET Mangrove Mapping series).</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Image Credit: NASA ARSET</a:t>
            </a:r>
            <a:endParaRPr dirty="0"/>
          </a:p>
        </p:txBody>
      </p:sp>
      <p:sp>
        <p:nvSpPr>
          <p:cNvPr id="306" name="Google Shape;306;p33"/>
          <p:cNvSpPr txBox="1"/>
          <p:nvPr/>
        </p:nvSpPr>
        <p:spPr>
          <a:xfrm>
            <a:off x="5946095" y="5092081"/>
            <a:ext cx="5853113"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entury Gothic"/>
                <a:ea typeface="Century Gothic"/>
                <a:cs typeface="Century Gothic"/>
                <a:sym typeface="Century Gothic"/>
              </a:rPr>
              <a:t>Visit the </a:t>
            </a:r>
            <a:r>
              <a:rPr lang="en-US" sz="2000" b="0" i="0" u="sng" strike="noStrike" cap="none" dirty="0">
                <a:solidFill>
                  <a:srgbClr val="000000"/>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Data Explorer</a:t>
            </a:r>
            <a:r>
              <a:rPr lang="en-US" sz="2000" b="0" i="0" u="none" strike="noStrike" cap="none" dirty="0">
                <a:solidFill>
                  <a:srgbClr val="000000"/>
                </a:solidFill>
                <a:latin typeface="Century Gothic"/>
                <a:ea typeface="Century Gothic"/>
                <a:cs typeface="Century Gothic"/>
                <a:sym typeface="Century Gothic"/>
              </a:rPr>
              <a:t> and </a:t>
            </a:r>
            <a:r>
              <a:rPr lang="en-US" sz="2000" b="0" i="0" u="sng" strike="noStrike" cap="none" dirty="0">
                <a:solidFill>
                  <a:srgbClr val="000000"/>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Comparison</a:t>
            </a:r>
            <a:r>
              <a:rPr lang="en-US" sz="2000" b="0" i="0" u="none" strike="noStrike" cap="none" dirty="0">
                <a:solidFill>
                  <a:srgbClr val="000000"/>
                </a:solidFill>
                <a:latin typeface="Century Gothic"/>
                <a:ea typeface="Century Gothic"/>
                <a:cs typeface="Century Gothic"/>
                <a:sym typeface="Century Gothic"/>
              </a:rPr>
              <a:t> Apps for more information on mangrove mapping and apps in GEE.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5"/>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Applications of GEE for Land Management: Land Cover</a:t>
            </a:r>
            <a:endParaRPr dirty="0"/>
          </a:p>
        </p:txBody>
      </p:sp>
      <p:grpSp>
        <p:nvGrpSpPr>
          <p:cNvPr id="338" name="Google Shape;338;p35"/>
          <p:cNvGrpSpPr/>
          <p:nvPr/>
        </p:nvGrpSpPr>
        <p:grpSpPr>
          <a:xfrm>
            <a:off x="6141735" y="1144761"/>
            <a:ext cx="6817535" cy="5129039"/>
            <a:chOff x="5936349" y="1103550"/>
            <a:chExt cx="6817535" cy="5129039"/>
          </a:xfrm>
        </p:grpSpPr>
        <p:pic>
          <p:nvPicPr>
            <p:cNvPr id="339" name="Google Shape;339;p35"/>
            <p:cNvPicPr preferRelativeResize="0"/>
            <p:nvPr/>
          </p:nvPicPr>
          <p:blipFill rotWithShape="1">
            <a:blip r:embed="rId3">
              <a:alphaModFix/>
            </a:blip>
            <a:srcRect l="14016" t="1696" r="24084" b="12346"/>
            <a:stretch/>
          </p:blipFill>
          <p:spPr>
            <a:xfrm>
              <a:off x="5936349" y="1103550"/>
              <a:ext cx="5263339" cy="4729328"/>
            </a:xfrm>
            <a:prstGeom prst="rect">
              <a:avLst/>
            </a:prstGeom>
            <a:noFill/>
            <a:ln>
              <a:noFill/>
            </a:ln>
          </p:spPr>
        </p:pic>
        <p:grpSp>
          <p:nvGrpSpPr>
            <p:cNvPr id="340" name="Google Shape;340;p35"/>
            <p:cNvGrpSpPr/>
            <p:nvPr/>
          </p:nvGrpSpPr>
          <p:grpSpPr>
            <a:xfrm>
              <a:off x="9376884" y="5173519"/>
              <a:ext cx="3376999" cy="1059070"/>
              <a:chOff x="9376884" y="5173519"/>
              <a:chExt cx="3376999" cy="1059070"/>
            </a:xfrm>
          </p:grpSpPr>
          <p:grpSp>
            <p:nvGrpSpPr>
              <p:cNvPr id="341" name="Google Shape;341;p35"/>
              <p:cNvGrpSpPr/>
              <p:nvPr/>
            </p:nvGrpSpPr>
            <p:grpSpPr>
              <a:xfrm>
                <a:off x="9744183" y="5173519"/>
                <a:ext cx="3009701" cy="1059070"/>
                <a:chOff x="4606981" y="705450"/>
                <a:chExt cx="1620352" cy="622319"/>
              </a:xfrm>
            </p:grpSpPr>
            <p:sp>
              <p:nvSpPr>
                <p:cNvPr id="342" name="Google Shape;342;p35"/>
                <p:cNvSpPr txBox="1"/>
                <p:nvPr/>
              </p:nvSpPr>
              <p:spPr>
                <a:xfrm>
                  <a:off x="4606982" y="705450"/>
                  <a:ext cx="1620351"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Cover</a:t>
                  </a:r>
                  <a:endParaRPr sz="1600" b="0" i="0" u="none" strike="noStrike" cap="none" dirty="0">
                    <a:solidFill>
                      <a:srgbClr val="3F3F3F"/>
                    </a:solidFill>
                    <a:latin typeface="Century Gothic"/>
                    <a:ea typeface="Century Gothic"/>
                    <a:cs typeface="Century Gothic"/>
                    <a:sym typeface="Century Gothic"/>
                  </a:endParaRPr>
                </a:p>
              </p:txBody>
            </p:sp>
            <p:sp>
              <p:nvSpPr>
                <p:cNvPr id="343" name="Google Shape;343;p35"/>
                <p:cNvSpPr txBox="1"/>
                <p:nvPr/>
              </p:nvSpPr>
              <p:spPr>
                <a:xfrm>
                  <a:off x="4606982" y="884058"/>
                  <a:ext cx="1620351"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Urban Cover</a:t>
                  </a:r>
                  <a:endParaRPr sz="1600" b="0" i="0" u="none" strike="noStrike" cap="none" dirty="0">
                    <a:solidFill>
                      <a:srgbClr val="3F3F3F"/>
                    </a:solidFill>
                    <a:latin typeface="Century Gothic"/>
                    <a:ea typeface="Century Gothic"/>
                    <a:cs typeface="Century Gothic"/>
                    <a:sym typeface="Century Gothic"/>
                  </a:endParaRPr>
                </a:p>
              </p:txBody>
            </p:sp>
            <p:sp>
              <p:nvSpPr>
                <p:cNvPr id="344" name="Google Shape;344;p35"/>
                <p:cNvSpPr txBox="1"/>
                <p:nvPr/>
              </p:nvSpPr>
              <p:spPr>
                <a:xfrm>
                  <a:off x="4606981" y="1066169"/>
                  <a:ext cx="1620352" cy="26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 Urban Edge</a:t>
                  </a:r>
                  <a:endParaRPr sz="1600" b="0" i="0" u="none" strike="noStrike" cap="none" dirty="0">
                    <a:solidFill>
                      <a:srgbClr val="3F3F3F"/>
                    </a:solidFill>
                    <a:latin typeface="Century Gothic"/>
                    <a:ea typeface="Century Gothic"/>
                    <a:cs typeface="Century Gothic"/>
                    <a:sym typeface="Century Gothic"/>
                  </a:endParaRPr>
                </a:p>
              </p:txBody>
            </p:sp>
          </p:grpSp>
          <p:sp>
            <p:nvSpPr>
              <p:cNvPr id="345" name="Google Shape;345;p35"/>
              <p:cNvSpPr/>
              <p:nvPr/>
            </p:nvSpPr>
            <p:spPr>
              <a:xfrm>
                <a:off x="9376884" y="5609014"/>
                <a:ext cx="344639" cy="200730"/>
              </a:xfrm>
              <a:prstGeom prst="rect">
                <a:avLst/>
              </a:prstGeom>
              <a:solidFill>
                <a:srgbClr val="75707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46" name="Google Shape;346;p35"/>
              <p:cNvSpPr/>
              <p:nvPr/>
            </p:nvSpPr>
            <p:spPr>
              <a:xfrm>
                <a:off x="9376884" y="5302910"/>
                <a:ext cx="344639" cy="200730"/>
              </a:xfrm>
              <a:prstGeom prst="rect">
                <a:avLst/>
              </a:prstGeom>
              <a:solidFill>
                <a:srgbClr val="D0CECE"/>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47" name="Google Shape;347;p35"/>
              <p:cNvSpPr/>
              <p:nvPr/>
            </p:nvSpPr>
            <p:spPr>
              <a:xfrm>
                <a:off x="9383076" y="5932368"/>
                <a:ext cx="344639" cy="200730"/>
              </a:xfrm>
              <a:prstGeom prst="rect">
                <a:avLst/>
              </a:prstGeom>
              <a:solidFill>
                <a:srgbClr val="2F549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grpSp>
      </p:grpSp>
      <p:grpSp>
        <p:nvGrpSpPr>
          <p:cNvPr id="348" name="Google Shape;348;p35"/>
          <p:cNvGrpSpPr/>
          <p:nvPr/>
        </p:nvGrpSpPr>
        <p:grpSpPr>
          <a:xfrm>
            <a:off x="242315" y="1144761"/>
            <a:ext cx="8217745" cy="5464244"/>
            <a:chOff x="397763" y="1134419"/>
            <a:chExt cx="8217745" cy="5464244"/>
          </a:xfrm>
        </p:grpSpPr>
        <p:pic>
          <p:nvPicPr>
            <p:cNvPr id="349" name="Google Shape;349;p35"/>
            <p:cNvPicPr preferRelativeResize="0"/>
            <p:nvPr/>
          </p:nvPicPr>
          <p:blipFill rotWithShape="1">
            <a:blip r:embed="rId4">
              <a:alphaModFix/>
            </a:blip>
            <a:srcRect l="13395" t="1152" r="24691" b="14066"/>
            <a:stretch/>
          </p:blipFill>
          <p:spPr>
            <a:xfrm>
              <a:off x="561570" y="1134419"/>
              <a:ext cx="5394289" cy="4779750"/>
            </a:xfrm>
            <a:prstGeom prst="rect">
              <a:avLst/>
            </a:prstGeom>
            <a:noFill/>
            <a:ln>
              <a:noFill/>
            </a:ln>
          </p:spPr>
        </p:pic>
        <p:pic>
          <p:nvPicPr>
            <p:cNvPr id="350" name="Google Shape;350;p35"/>
            <p:cNvPicPr preferRelativeResize="0"/>
            <p:nvPr/>
          </p:nvPicPr>
          <p:blipFill rotWithShape="1">
            <a:blip r:embed="rId5">
              <a:alphaModFix/>
            </a:blip>
            <a:srcRect/>
            <a:stretch/>
          </p:blipFill>
          <p:spPr>
            <a:xfrm>
              <a:off x="397763" y="2410911"/>
              <a:ext cx="453064" cy="586318"/>
            </a:xfrm>
            <a:prstGeom prst="rect">
              <a:avLst/>
            </a:prstGeom>
            <a:noFill/>
            <a:ln>
              <a:noFill/>
            </a:ln>
          </p:spPr>
        </p:pic>
        <p:grpSp>
          <p:nvGrpSpPr>
            <p:cNvPr id="351" name="Google Shape;351;p35"/>
            <p:cNvGrpSpPr/>
            <p:nvPr/>
          </p:nvGrpSpPr>
          <p:grpSpPr>
            <a:xfrm>
              <a:off x="397763" y="6009686"/>
              <a:ext cx="4460036" cy="519017"/>
              <a:chOff x="397763" y="5579846"/>
              <a:chExt cx="4460036" cy="519017"/>
            </a:xfrm>
          </p:grpSpPr>
          <p:sp>
            <p:nvSpPr>
              <p:cNvPr id="352" name="Google Shape;352;p35"/>
              <p:cNvSpPr txBox="1"/>
              <p:nvPr/>
            </p:nvSpPr>
            <p:spPr>
              <a:xfrm>
                <a:off x="397763" y="5587719"/>
                <a:ext cx="267615" cy="338554"/>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0</a:t>
                </a:r>
                <a:endParaRPr dirty="0"/>
              </a:p>
            </p:txBody>
          </p:sp>
          <p:sp>
            <p:nvSpPr>
              <p:cNvPr id="353" name="Google Shape;353;p35"/>
              <p:cNvSpPr txBox="1"/>
              <p:nvPr/>
            </p:nvSpPr>
            <p:spPr>
              <a:xfrm>
                <a:off x="857966" y="5586710"/>
                <a:ext cx="23320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5</a:t>
                </a:r>
                <a:endParaRPr dirty="0"/>
              </a:p>
            </p:txBody>
          </p:sp>
          <p:sp>
            <p:nvSpPr>
              <p:cNvPr id="354" name="Google Shape;354;p35"/>
              <p:cNvSpPr txBox="1"/>
              <p:nvPr/>
            </p:nvSpPr>
            <p:spPr>
              <a:xfrm>
                <a:off x="1201456" y="5579846"/>
                <a:ext cx="447586"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10</a:t>
                </a:r>
                <a:endParaRPr dirty="0"/>
              </a:p>
            </p:txBody>
          </p:sp>
          <p:sp>
            <p:nvSpPr>
              <p:cNvPr id="355" name="Google Shape;355;p35"/>
              <p:cNvSpPr txBox="1"/>
              <p:nvPr/>
            </p:nvSpPr>
            <p:spPr>
              <a:xfrm>
                <a:off x="2071621" y="5586710"/>
                <a:ext cx="494608"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20</a:t>
                </a:r>
                <a:endParaRPr dirty="0"/>
              </a:p>
            </p:txBody>
          </p:sp>
          <p:sp>
            <p:nvSpPr>
              <p:cNvPr id="356" name="Google Shape;356;p35"/>
              <p:cNvSpPr txBox="1"/>
              <p:nvPr/>
            </p:nvSpPr>
            <p:spPr>
              <a:xfrm>
                <a:off x="2973009" y="5586935"/>
                <a:ext cx="51539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30</a:t>
                </a:r>
                <a:endParaRPr dirty="0"/>
              </a:p>
            </p:txBody>
          </p:sp>
          <p:sp>
            <p:nvSpPr>
              <p:cNvPr id="357" name="Google Shape;357;p35"/>
              <p:cNvSpPr txBox="1"/>
              <p:nvPr/>
            </p:nvSpPr>
            <p:spPr>
              <a:xfrm>
                <a:off x="3865006" y="5589766"/>
                <a:ext cx="482139"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40</a:t>
                </a:r>
                <a:endParaRPr dirty="0"/>
              </a:p>
            </p:txBody>
          </p:sp>
          <p:sp>
            <p:nvSpPr>
              <p:cNvPr id="358" name="Google Shape;358;p35"/>
              <p:cNvSpPr txBox="1"/>
              <p:nvPr/>
            </p:nvSpPr>
            <p:spPr>
              <a:xfrm>
                <a:off x="4105083" y="5760309"/>
                <a:ext cx="75271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A3838"/>
                  </a:buClr>
                  <a:buSzPts val="1600"/>
                  <a:buFont typeface="Arial"/>
                  <a:buNone/>
                </a:pPr>
                <a:r>
                  <a:rPr lang="en-US" sz="1600" b="0" i="0" u="none" strike="noStrike" cap="none" dirty="0">
                    <a:solidFill>
                      <a:srgbClr val="3A3838"/>
                    </a:solidFill>
                    <a:latin typeface="Century Gothic"/>
                    <a:ea typeface="Century Gothic"/>
                    <a:cs typeface="Century Gothic"/>
                    <a:sym typeface="Century Gothic"/>
                  </a:rPr>
                  <a:t>Miles</a:t>
                </a:r>
                <a:endParaRPr dirty="0"/>
              </a:p>
            </p:txBody>
          </p:sp>
          <p:pic>
            <p:nvPicPr>
              <p:cNvPr id="359" name="Google Shape;359;p35"/>
              <p:cNvPicPr preferRelativeResize="0"/>
              <p:nvPr/>
            </p:nvPicPr>
            <p:blipFill rotWithShape="1">
              <a:blip r:embed="rId6">
                <a:alphaModFix/>
              </a:blip>
              <a:srcRect l="2804" t="51214" r="12929" b="44950"/>
              <a:stretch/>
            </p:blipFill>
            <p:spPr>
              <a:xfrm>
                <a:off x="473103" y="5864087"/>
                <a:ext cx="3681454" cy="132396"/>
              </a:xfrm>
              <a:prstGeom prst="rect">
                <a:avLst/>
              </a:prstGeom>
              <a:noFill/>
              <a:ln>
                <a:noFill/>
              </a:ln>
            </p:spPr>
          </p:pic>
        </p:grpSp>
        <p:grpSp>
          <p:nvGrpSpPr>
            <p:cNvPr id="360" name="Google Shape;360;p35"/>
            <p:cNvGrpSpPr/>
            <p:nvPr/>
          </p:nvGrpSpPr>
          <p:grpSpPr>
            <a:xfrm>
              <a:off x="4939008" y="4681077"/>
              <a:ext cx="3676500" cy="1917586"/>
              <a:chOff x="4939008" y="4681077"/>
              <a:chExt cx="3676500" cy="1917586"/>
            </a:xfrm>
          </p:grpSpPr>
          <p:sp>
            <p:nvSpPr>
              <p:cNvPr id="361" name="Google Shape;361;p35"/>
              <p:cNvSpPr txBox="1"/>
              <p:nvPr/>
            </p:nvSpPr>
            <p:spPr>
              <a:xfrm>
                <a:off x="5345526" y="4681077"/>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Urban Development</a:t>
                </a:r>
                <a:endParaRPr dirty="0"/>
              </a:p>
            </p:txBody>
          </p:sp>
          <p:sp>
            <p:nvSpPr>
              <p:cNvPr id="362" name="Google Shape;362;p35"/>
              <p:cNvSpPr/>
              <p:nvPr/>
            </p:nvSpPr>
            <p:spPr>
              <a:xfrm>
                <a:off x="4939010" y="5047279"/>
                <a:ext cx="344639" cy="200730"/>
              </a:xfrm>
              <a:prstGeom prst="rect">
                <a:avLst/>
              </a:prstGeom>
              <a:solidFill>
                <a:srgbClr val="CCADE1"/>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3" name="Google Shape;363;p35"/>
              <p:cNvSpPr/>
              <p:nvPr/>
            </p:nvSpPr>
            <p:spPr>
              <a:xfrm>
                <a:off x="4939010" y="4749989"/>
                <a:ext cx="344639" cy="200730"/>
              </a:xfrm>
              <a:prstGeom prst="rect">
                <a:avLst/>
              </a:prstGeom>
              <a:solidFill>
                <a:srgbClr val="58207E"/>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4" name="Google Shape;364;p35"/>
              <p:cNvSpPr/>
              <p:nvPr/>
            </p:nvSpPr>
            <p:spPr>
              <a:xfrm>
                <a:off x="4939010" y="5977964"/>
                <a:ext cx="344639" cy="200730"/>
              </a:xfrm>
              <a:prstGeom prst="rect">
                <a:avLst/>
              </a:prstGeom>
              <a:solidFill>
                <a:srgbClr val="FFBC37"/>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5" name="Google Shape;365;p35"/>
              <p:cNvSpPr/>
              <p:nvPr/>
            </p:nvSpPr>
            <p:spPr>
              <a:xfrm>
                <a:off x="4939009" y="5346225"/>
                <a:ext cx="344639" cy="200730"/>
              </a:xfrm>
              <a:prstGeom prst="rect">
                <a:avLst/>
              </a:prstGeom>
              <a:solidFill>
                <a:srgbClr val="18621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6" name="Google Shape;366;p35"/>
              <p:cNvSpPr/>
              <p:nvPr/>
            </p:nvSpPr>
            <p:spPr>
              <a:xfrm>
                <a:off x="4939008" y="5665787"/>
                <a:ext cx="344639" cy="200730"/>
              </a:xfrm>
              <a:prstGeom prst="rect">
                <a:avLst/>
              </a:prstGeom>
              <a:solidFill>
                <a:srgbClr val="89CE89"/>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67" name="Google Shape;367;p35"/>
              <p:cNvSpPr txBox="1"/>
              <p:nvPr/>
            </p:nvSpPr>
            <p:spPr>
              <a:xfrm>
                <a:off x="5345524" y="4990565"/>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Urban Edge</a:t>
                </a:r>
                <a:endParaRPr dirty="0"/>
              </a:p>
            </p:txBody>
          </p:sp>
          <p:sp>
            <p:nvSpPr>
              <p:cNvPr id="368" name="Google Shape;368;p35"/>
              <p:cNvSpPr txBox="1"/>
              <p:nvPr/>
            </p:nvSpPr>
            <p:spPr>
              <a:xfrm>
                <a:off x="5345524" y="5308199"/>
                <a:ext cx="326998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Cover</a:t>
                </a:r>
                <a:endParaRPr dirty="0"/>
              </a:p>
            </p:txBody>
          </p:sp>
          <p:sp>
            <p:nvSpPr>
              <p:cNvPr id="369" name="Google Shape;369;p35"/>
              <p:cNvSpPr txBox="1"/>
              <p:nvPr/>
            </p:nvSpPr>
            <p:spPr>
              <a:xfrm>
                <a:off x="5345526" y="5609700"/>
                <a:ext cx="13753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Edge</a:t>
                </a:r>
                <a:endParaRPr dirty="0"/>
              </a:p>
            </p:txBody>
          </p:sp>
          <p:sp>
            <p:nvSpPr>
              <p:cNvPr id="370" name="Google Shape;370;p35"/>
              <p:cNvSpPr txBox="1"/>
              <p:nvPr/>
            </p:nvSpPr>
            <p:spPr>
              <a:xfrm>
                <a:off x="5338588" y="5896673"/>
                <a:ext cx="137532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F3F3F"/>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Cultivated</a:t>
                </a:r>
                <a:endParaRPr dirty="0"/>
              </a:p>
            </p:txBody>
          </p:sp>
          <p:sp>
            <p:nvSpPr>
              <p:cNvPr id="371" name="Google Shape;371;p35"/>
              <p:cNvSpPr/>
              <p:nvPr/>
            </p:nvSpPr>
            <p:spPr>
              <a:xfrm>
                <a:off x="4939008" y="6275938"/>
                <a:ext cx="344639" cy="200730"/>
              </a:xfrm>
              <a:prstGeom prst="rect">
                <a:avLst/>
              </a:prstGeom>
              <a:solidFill>
                <a:srgbClr val="2F5496"/>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rgbClr val="FFFFFF"/>
                  </a:solidFill>
                  <a:latin typeface="Century Gothic"/>
                  <a:ea typeface="Century Gothic"/>
                  <a:cs typeface="Century Gothic"/>
                  <a:sym typeface="Century Gothic"/>
                </a:endParaRPr>
              </a:p>
            </p:txBody>
          </p:sp>
          <p:sp>
            <p:nvSpPr>
              <p:cNvPr id="372" name="Google Shape;372;p35"/>
              <p:cNvSpPr txBox="1"/>
              <p:nvPr/>
            </p:nvSpPr>
            <p:spPr>
              <a:xfrm>
                <a:off x="5345524" y="6153469"/>
                <a:ext cx="3009700" cy="44519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3F3F3F"/>
                    </a:solidFill>
                    <a:latin typeface="Century Gothic"/>
                    <a:ea typeface="Century Gothic"/>
                    <a:cs typeface="Century Gothic"/>
                    <a:sym typeface="Century Gothic"/>
                  </a:rPr>
                  <a:t>Forest – Urban Edge</a:t>
                </a:r>
                <a:endParaRPr sz="1600" b="0" i="0" u="none" strike="noStrike" cap="none" dirty="0">
                  <a:solidFill>
                    <a:srgbClr val="3F3F3F"/>
                  </a:solidFill>
                  <a:latin typeface="Century Gothic"/>
                  <a:ea typeface="Century Gothic"/>
                  <a:cs typeface="Century Gothic"/>
                  <a:sym typeface="Century Gothic"/>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7"/>
          <p:cNvSpPr txBox="1">
            <a:spLocks noGrp="1"/>
          </p:cNvSpPr>
          <p:nvPr>
            <p:ph type="title"/>
          </p:nvPr>
        </p:nvSpPr>
        <p:spPr>
          <a:xfrm>
            <a:off x="242315" y="276993"/>
            <a:ext cx="11704320"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Applications of GEE for Land Management: Vegetation Indices</a:t>
            </a:r>
            <a:endParaRPr dirty="0"/>
          </a:p>
        </p:txBody>
      </p:sp>
      <p:pic>
        <p:nvPicPr>
          <p:cNvPr id="418" name="Google Shape;418;p37"/>
          <p:cNvPicPr preferRelativeResize="0"/>
          <p:nvPr/>
        </p:nvPicPr>
        <p:blipFill rotWithShape="1">
          <a:blip r:embed="rId3">
            <a:alphaModFix/>
          </a:blip>
          <a:srcRect/>
          <a:stretch/>
        </p:blipFill>
        <p:spPr>
          <a:xfrm>
            <a:off x="6520605" y="795732"/>
            <a:ext cx="4587219" cy="6027046"/>
          </a:xfrm>
          <a:prstGeom prst="rect">
            <a:avLst/>
          </a:prstGeom>
          <a:noFill/>
          <a:ln>
            <a:noFill/>
          </a:ln>
        </p:spPr>
      </p:pic>
      <p:pic>
        <p:nvPicPr>
          <p:cNvPr id="419" name="Google Shape;419;p37"/>
          <p:cNvPicPr preferRelativeResize="0"/>
          <p:nvPr/>
        </p:nvPicPr>
        <p:blipFill rotWithShape="1">
          <a:blip r:embed="rId4">
            <a:alphaModFix/>
          </a:blip>
          <a:srcRect/>
          <a:stretch/>
        </p:blipFill>
        <p:spPr>
          <a:xfrm>
            <a:off x="863290" y="742025"/>
            <a:ext cx="4802396" cy="6115975"/>
          </a:xfrm>
          <a:prstGeom prst="rect">
            <a:avLst/>
          </a:prstGeom>
          <a:noFill/>
          <a:ln>
            <a:noFill/>
          </a:ln>
        </p:spPr>
      </p:pic>
      <p:sp>
        <p:nvSpPr>
          <p:cNvPr id="420" name="Google Shape;420;p37"/>
          <p:cNvSpPr txBox="1"/>
          <p:nvPr/>
        </p:nvSpPr>
        <p:spPr>
          <a:xfrm>
            <a:off x="3178760" y="751753"/>
            <a:ext cx="3187602" cy="89998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E8652"/>
              </a:buClr>
              <a:buSzPts val="4400"/>
              <a:buFont typeface="Century Gothic"/>
              <a:buNone/>
            </a:pPr>
            <a:r>
              <a:rPr lang="en-US" sz="2400" b="1" i="0" u="none" strike="noStrike" cap="none" dirty="0">
                <a:solidFill>
                  <a:schemeClr val="dk1"/>
                </a:solidFill>
                <a:latin typeface="Century Gothic"/>
                <a:ea typeface="Century Gothic"/>
                <a:cs typeface="Century Gothic"/>
                <a:sym typeface="Century Gothic"/>
              </a:rPr>
              <a:t>NDVI Change</a:t>
            </a:r>
            <a:endParaRPr dirty="0"/>
          </a:p>
        </p:txBody>
      </p:sp>
      <p:pic>
        <p:nvPicPr>
          <p:cNvPr id="421" name="Google Shape;421;p37"/>
          <p:cNvPicPr preferRelativeResize="0"/>
          <p:nvPr/>
        </p:nvPicPr>
        <p:blipFill rotWithShape="1">
          <a:blip r:embed="rId5">
            <a:alphaModFix/>
          </a:blip>
          <a:srcRect/>
          <a:stretch/>
        </p:blipFill>
        <p:spPr>
          <a:xfrm>
            <a:off x="7706633" y="6020602"/>
            <a:ext cx="439745" cy="511703"/>
          </a:xfrm>
          <a:prstGeom prst="rect">
            <a:avLst/>
          </a:prstGeom>
          <a:noFill/>
          <a:ln>
            <a:noFill/>
          </a:ln>
        </p:spPr>
      </p:pic>
      <p:grpSp>
        <p:nvGrpSpPr>
          <p:cNvPr id="422" name="Google Shape;422;p37"/>
          <p:cNvGrpSpPr/>
          <p:nvPr/>
        </p:nvGrpSpPr>
        <p:grpSpPr>
          <a:xfrm>
            <a:off x="466370" y="3220540"/>
            <a:ext cx="1741021" cy="1707968"/>
            <a:chOff x="171" y="1924"/>
            <a:chExt cx="885" cy="695"/>
          </a:xfrm>
        </p:grpSpPr>
        <p:sp>
          <p:nvSpPr>
            <p:cNvPr id="423" name="Google Shape;423;p37"/>
            <p:cNvSpPr/>
            <p:nvPr/>
          </p:nvSpPr>
          <p:spPr>
            <a:xfrm>
              <a:off x="171" y="1955"/>
              <a:ext cx="709" cy="6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nvGrpSpPr>
            <p:cNvPr id="424" name="Google Shape;424;p37"/>
            <p:cNvGrpSpPr/>
            <p:nvPr/>
          </p:nvGrpSpPr>
          <p:grpSpPr>
            <a:xfrm>
              <a:off x="173" y="1924"/>
              <a:ext cx="707" cy="590"/>
              <a:chOff x="173" y="1924"/>
              <a:chExt cx="707" cy="590"/>
            </a:xfrm>
          </p:grpSpPr>
          <p:sp>
            <p:nvSpPr>
              <p:cNvPr id="425" name="Google Shape;425;p37"/>
              <p:cNvSpPr/>
              <p:nvPr/>
            </p:nvSpPr>
            <p:spPr>
              <a:xfrm>
                <a:off x="173" y="2021"/>
                <a:ext cx="185" cy="3"/>
              </a:xfrm>
              <a:prstGeom prst="rect">
                <a:avLst/>
              </a:prstGeom>
              <a:solidFill>
                <a:srgbClr val="147A0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6" name="Google Shape;426;p37"/>
              <p:cNvSpPr/>
              <p:nvPr/>
            </p:nvSpPr>
            <p:spPr>
              <a:xfrm>
                <a:off x="173" y="2024"/>
                <a:ext cx="185" cy="2"/>
              </a:xfrm>
              <a:prstGeom prst="rect">
                <a:avLst/>
              </a:prstGeom>
              <a:solidFill>
                <a:srgbClr val="177A0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7" name="Google Shape;427;p37"/>
              <p:cNvSpPr/>
              <p:nvPr/>
            </p:nvSpPr>
            <p:spPr>
              <a:xfrm>
                <a:off x="173" y="2026"/>
                <a:ext cx="185" cy="3"/>
              </a:xfrm>
              <a:prstGeom prst="rect">
                <a:avLst/>
              </a:prstGeom>
              <a:solidFill>
                <a:srgbClr val="1A7D0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8" name="Google Shape;428;p37"/>
              <p:cNvSpPr/>
              <p:nvPr/>
            </p:nvSpPr>
            <p:spPr>
              <a:xfrm>
                <a:off x="173" y="2029"/>
                <a:ext cx="185" cy="2"/>
              </a:xfrm>
              <a:prstGeom prst="rect">
                <a:avLst/>
              </a:prstGeom>
              <a:solidFill>
                <a:srgbClr val="1B7D1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29" name="Google Shape;429;p37"/>
              <p:cNvSpPr/>
              <p:nvPr/>
            </p:nvSpPr>
            <p:spPr>
              <a:xfrm>
                <a:off x="173" y="2031"/>
                <a:ext cx="185" cy="3"/>
              </a:xfrm>
              <a:prstGeom prst="rect">
                <a:avLst/>
              </a:prstGeom>
              <a:solidFill>
                <a:srgbClr val="20801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0" name="Google Shape;430;p37"/>
              <p:cNvSpPr/>
              <p:nvPr/>
            </p:nvSpPr>
            <p:spPr>
              <a:xfrm>
                <a:off x="173" y="2034"/>
                <a:ext cx="185" cy="2"/>
              </a:xfrm>
              <a:prstGeom prst="rect">
                <a:avLst/>
              </a:prstGeom>
              <a:solidFill>
                <a:srgbClr val="21801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1" name="Google Shape;431;p37"/>
              <p:cNvSpPr/>
              <p:nvPr/>
            </p:nvSpPr>
            <p:spPr>
              <a:xfrm>
                <a:off x="173" y="2036"/>
                <a:ext cx="185" cy="3"/>
              </a:xfrm>
              <a:prstGeom prst="rect">
                <a:avLst/>
              </a:prstGeom>
              <a:solidFill>
                <a:srgbClr val="25821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2" name="Google Shape;432;p37"/>
              <p:cNvSpPr/>
              <p:nvPr/>
            </p:nvSpPr>
            <p:spPr>
              <a:xfrm>
                <a:off x="173" y="2039"/>
                <a:ext cx="185" cy="2"/>
              </a:xfrm>
              <a:prstGeom prst="rect">
                <a:avLst/>
              </a:prstGeom>
              <a:solidFill>
                <a:srgbClr val="26821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3" name="Google Shape;433;p37"/>
              <p:cNvSpPr/>
              <p:nvPr/>
            </p:nvSpPr>
            <p:spPr>
              <a:xfrm>
                <a:off x="173" y="2041"/>
                <a:ext cx="185" cy="3"/>
              </a:xfrm>
              <a:prstGeom prst="rect">
                <a:avLst/>
              </a:prstGeom>
              <a:solidFill>
                <a:srgbClr val="28851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4" name="Google Shape;434;p37"/>
              <p:cNvSpPr/>
              <p:nvPr/>
            </p:nvSpPr>
            <p:spPr>
              <a:xfrm>
                <a:off x="173" y="2044"/>
                <a:ext cx="185" cy="2"/>
              </a:xfrm>
              <a:prstGeom prst="rect">
                <a:avLst/>
              </a:prstGeom>
              <a:solidFill>
                <a:srgbClr val="2A851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5" name="Google Shape;435;p37"/>
              <p:cNvSpPr/>
              <p:nvPr/>
            </p:nvSpPr>
            <p:spPr>
              <a:xfrm>
                <a:off x="173" y="2046"/>
                <a:ext cx="185" cy="3"/>
              </a:xfrm>
              <a:prstGeom prst="rect">
                <a:avLst/>
              </a:prstGeom>
              <a:solidFill>
                <a:srgbClr val="2C871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6" name="Google Shape;436;p37"/>
              <p:cNvSpPr/>
              <p:nvPr/>
            </p:nvSpPr>
            <p:spPr>
              <a:xfrm>
                <a:off x="173" y="2049"/>
                <a:ext cx="185" cy="2"/>
              </a:xfrm>
              <a:prstGeom prst="rect">
                <a:avLst/>
              </a:prstGeom>
              <a:solidFill>
                <a:srgbClr val="2F871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7" name="Google Shape;437;p37"/>
              <p:cNvSpPr/>
              <p:nvPr/>
            </p:nvSpPr>
            <p:spPr>
              <a:xfrm>
                <a:off x="173" y="2051"/>
                <a:ext cx="185" cy="3"/>
              </a:xfrm>
              <a:prstGeom prst="rect">
                <a:avLst/>
              </a:prstGeom>
              <a:solidFill>
                <a:srgbClr val="318A2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8" name="Google Shape;438;p37"/>
              <p:cNvSpPr/>
              <p:nvPr/>
            </p:nvSpPr>
            <p:spPr>
              <a:xfrm>
                <a:off x="173" y="2054"/>
                <a:ext cx="185" cy="2"/>
              </a:xfrm>
              <a:prstGeom prst="rect">
                <a:avLst/>
              </a:prstGeom>
              <a:solidFill>
                <a:srgbClr val="328A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39" name="Google Shape;439;p37"/>
              <p:cNvSpPr/>
              <p:nvPr/>
            </p:nvSpPr>
            <p:spPr>
              <a:xfrm>
                <a:off x="173" y="2056"/>
                <a:ext cx="185" cy="3"/>
              </a:xfrm>
              <a:prstGeom prst="rect">
                <a:avLst/>
              </a:prstGeom>
              <a:solidFill>
                <a:srgbClr val="368C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0" name="Google Shape;440;p37"/>
              <p:cNvSpPr/>
              <p:nvPr/>
            </p:nvSpPr>
            <p:spPr>
              <a:xfrm>
                <a:off x="173" y="2059"/>
                <a:ext cx="185" cy="2"/>
              </a:xfrm>
              <a:prstGeom prst="rect">
                <a:avLst/>
              </a:prstGeom>
              <a:solidFill>
                <a:srgbClr val="368C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1" name="Google Shape;441;p37"/>
              <p:cNvSpPr/>
              <p:nvPr/>
            </p:nvSpPr>
            <p:spPr>
              <a:xfrm>
                <a:off x="173" y="2061"/>
                <a:ext cx="185" cy="3"/>
              </a:xfrm>
              <a:prstGeom prst="rect">
                <a:avLst/>
              </a:prstGeom>
              <a:solidFill>
                <a:srgbClr val="398F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2" name="Google Shape;442;p37"/>
              <p:cNvSpPr/>
              <p:nvPr/>
            </p:nvSpPr>
            <p:spPr>
              <a:xfrm>
                <a:off x="173" y="2064"/>
                <a:ext cx="185" cy="2"/>
              </a:xfrm>
              <a:prstGeom prst="rect">
                <a:avLst/>
              </a:prstGeom>
              <a:solidFill>
                <a:srgbClr val="3B8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3" name="Google Shape;443;p37"/>
              <p:cNvSpPr/>
              <p:nvPr/>
            </p:nvSpPr>
            <p:spPr>
              <a:xfrm>
                <a:off x="173" y="2066"/>
                <a:ext cx="185" cy="3"/>
              </a:xfrm>
              <a:prstGeom prst="rect">
                <a:avLst/>
              </a:prstGeom>
              <a:solidFill>
                <a:srgbClr val="3E91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4" name="Google Shape;444;p37"/>
              <p:cNvSpPr/>
              <p:nvPr/>
            </p:nvSpPr>
            <p:spPr>
              <a:xfrm>
                <a:off x="173" y="2069"/>
                <a:ext cx="185" cy="2"/>
              </a:xfrm>
              <a:prstGeom prst="rect">
                <a:avLst/>
              </a:prstGeom>
              <a:solidFill>
                <a:srgbClr val="3F912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5" name="Google Shape;445;p37"/>
              <p:cNvSpPr/>
              <p:nvPr/>
            </p:nvSpPr>
            <p:spPr>
              <a:xfrm>
                <a:off x="173" y="2071"/>
                <a:ext cx="185" cy="3"/>
              </a:xfrm>
              <a:prstGeom prst="rect">
                <a:avLst/>
              </a:prstGeom>
              <a:solidFill>
                <a:srgbClr val="4394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6" name="Google Shape;446;p37"/>
              <p:cNvSpPr/>
              <p:nvPr/>
            </p:nvSpPr>
            <p:spPr>
              <a:xfrm>
                <a:off x="173" y="2074"/>
                <a:ext cx="185" cy="2"/>
              </a:xfrm>
              <a:prstGeom prst="rect">
                <a:avLst/>
              </a:prstGeom>
              <a:solidFill>
                <a:srgbClr val="43942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7" name="Google Shape;447;p37"/>
              <p:cNvSpPr/>
              <p:nvPr/>
            </p:nvSpPr>
            <p:spPr>
              <a:xfrm>
                <a:off x="173" y="2076"/>
                <a:ext cx="185" cy="3"/>
              </a:xfrm>
              <a:prstGeom prst="rect">
                <a:avLst/>
              </a:prstGeom>
              <a:solidFill>
                <a:srgbClr val="4596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8" name="Google Shape;448;p37"/>
              <p:cNvSpPr/>
              <p:nvPr/>
            </p:nvSpPr>
            <p:spPr>
              <a:xfrm>
                <a:off x="173" y="2079"/>
                <a:ext cx="185" cy="2"/>
              </a:xfrm>
              <a:prstGeom prst="rect">
                <a:avLst/>
              </a:prstGeom>
              <a:solidFill>
                <a:srgbClr val="4896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49" name="Google Shape;449;p37"/>
              <p:cNvSpPr/>
              <p:nvPr/>
            </p:nvSpPr>
            <p:spPr>
              <a:xfrm>
                <a:off x="173" y="2081"/>
                <a:ext cx="185" cy="3"/>
              </a:xfrm>
              <a:prstGeom prst="rect">
                <a:avLst/>
              </a:prstGeom>
              <a:solidFill>
                <a:srgbClr val="4896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0" name="Google Shape;450;p37"/>
              <p:cNvSpPr/>
              <p:nvPr/>
            </p:nvSpPr>
            <p:spPr>
              <a:xfrm>
                <a:off x="173" y="2084"/>
                <a:ext cx="185" cy="2"/>
              </a:xfrm>
              <a:prstGeom prst="rect">
                <a:avLst/>
              </a:prstGeom>
              <a:solidFill>
                <a:srgbClr val="4C99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1" name="Google Shape;451;p37"/>
              <p:cNvSpPr/>
              <p:nvPr/>
            </p:nvSpPr>
            <p:spPr>
              <a:xfrm>
                <a:off x="173" y="2086"/>
                <a:ext cx="185" cy="3"/>
              </a:xfrm>
              <a:prstGeom prst="rect">
                <a:avLst/>
              </a:prstGeom>
              <a:solidFill>
                <a:srgbClr val="4D99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2" name="Google Shape;452;p37"/>
              <p:cNvSpPr/>
              <p:nvPr/>
            </p:nvSpPr>
            <p:spPr>
              <a:xfrm>
                <a:off x="173" y="2089"/>
                <a:ext cx="185" cy="2"/>
              </a:xfrm>
              <a:prstGeom prst="rect">
                <a:avLst/>
              </a:prstGeom>
              <a:solidFill>
                <a:srgbClr val="509C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3" name="Google Shape;453;p37"/>
              <p:cNvSpPr/>
              <p:nvPr/>
            </p:nvSpPr>
            <p:spPr>
              <a:xfrm>
                <a:off x="173" y="2091"/>
                <a:ext cx="185" cy="3"/>
              </a:xfrm>
              <a:prstGeom prst="rect">
                <a:avLst/>
              </a:prstGeom>
              <a:solidFill>
                <a:srgbClr val="519C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4" name="Google Shape;454;p37"/>
              <p:cNvSpPr/>
              <p:nvPr/>
            </p:nvSpPr>
            <p:spPr>
              <a:xfrm>
                <a:off x="173" y="2094"/>
                <a:ext cx="185" cy="2"/>
              </a:xfrm>
              <a:prstGeom prst="rect">
                <a:avLst/>
              </a:prstGeom>
              <a:solidFill>
                <a:srgbClr val="549E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5" name="Google Shape;455;p37"/>
              <p:cNvSpPr/>
              <p:nvPr/>
            </p:nvSpPr>
            <p:spPr>
              <a:xfrm>
                <a:off x="173" y="2096"/>
                <a:ext cx="185" cy="3"/>
              </a:xfrm>
              <a:prstGeom prst="rect">
                <a:avLst/>
              </a:prstGeom>
              <a:solidFill>
                <a:srgbClr val="559E3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6" name="Google Shape;456;p37"/>
              <p:cNvSpPr/>
              <p:nvPr/>
            </p:nvSpPr>
            <p:spPr>
              <a:xfrm>
                <a:off x="173" y="2099"/>
                <a:ext cx="185" cy="2"/>
              </a:xfrm>
              <a:prstGeom prst="rect">
                <a:avLst/>
              </a:prstGeom>
              <a:solidFill>
                <a:srgbClr val="58A1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7" name="Google Shape;457;p37"/>
              <p:cNvSpPr/>
              <p:nvPr/>
            </p:nvSpPr>
            <p:spPr>
              <a:xfrm>
                <a:off x="173" y="2101"/>
                <a:ext cx="185" cy="3"/>
              </a:xfrm>
              <a:prstGeom prst="rect">
                <a:avLst/>
              </a:prstGeom>
              <a:solidFill>
                <a:srgbClr val="59A13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8" name="Google Shape;458;p37"/>
              <p:cNvSpPr/>
              <p:nvPr/>
            </p:nvSpPr>
            <p:spPr>
              <a:xfrm>
                <a:off x="173" y="2104"/>
                <a:ext cx="185" cy="2"/>
              </a:xfrm>
              <a:prstGeom prst="rect">
                <a:avLst/>
              </a:prstGeom>
              <a:solidFill>
                <a:srgbClr val="5CA3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59" name="Google Shape;459;p37"/>
              <p:cNvSpPr/>
              <p:nvPr/>
            </p:nvSpPr>
            <p:spPr>
              <a:xfrm>
                <a:off x="173" y="2106"/>
                <a:ext cx="185" cy="3"/>
              </a:xfrm>
              <a:prstGeom prst="rect">
                <a:avLst/>
              </a:prstGeom>
              <a:solidFill>
                <a:srgbClr val="5EA3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0" name="Google Shape;460;p37"/>
              <p:cNvSpPr/>
              <p:nvPr/>
            </p:nvSpPr>
            <p:spPr>
              <a:xfrm>
                <a:off x="173" y="2109"/>
                <a:ext cx="185" cy="2"/>
              </a:xfrm>
              <a:prstGeom prst="rect">
                <a:avLst/>
              </a:prstGeom>
              <a:solidFill>
                <a:srgbClr val="60A6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1" name="Google Shape;461;p37"/>
              <p:cNvSpPr/>
              <p:nvPr/>
            </p:nvSpPr>
            <p:spPr>
              <a:xfrm>
                <a:off x="173" y="2111"/>
                <a:ext cx="185" cy="3"/>
              </a:xfrm>
              <a:prstGeom prst="rect">
                <a:avLst/>
              </a:prstGeom>
              <a:solidFill>
                <a:srgbClr val="61A64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2" name="Google Shape;462;p37"/>
              <p:cNvSpPr/>
              <p:nvPr/>
            </p:nvSpPr>
            <p:spPr>
              <a:xfrm>
                <a:off x="173" y="2114"/>
                <a:ext cx="185" cy="2"/>
              </a:xfrm>
              <a:prstGeom prst="rect">
                <a:avLst/>
              </a:prstGeom>
              <a:solidFill>
                <a:srgbClr val="64A8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3" name="Google Shape;463;p37"/>
              <p:cNvSpPr/>
              <p:nvPr/>
            </p:nvSpPr>
            <p:spPr>
              <a:xfrm>
                <a:off x="173" y="2116"/>
                <a:ext cx="185" cy="3"/>
              </a:xfrm>
              <a:prstGeom prst="rect">
                <a:avLst/>
              </a:prstGeom>
              <a:solidFill>
                <a:srgbClr val="66A84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4" name="Google Shape;464;p37"/>
              <p:cNvSpPr/>
              <p:nvPr/>
            </p:nvSpPr>
            <p:spPr>
              <a:xfrm>
                <a:off x="173" y="2119"/>
                <a:ext cx="185" cy="2"/>
              </a:xfrm>
              <a:prstGeom prst="rect">
                <a:avLst/>
              </a:prstGeom>
              <a:solidFill>
                <a:srgbClr val="69AB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5" name="Google Shape;465;p37"/>
              <p:cNvSpPr/>
              <p:nvPr/>
            </p:nvSpPr>
            <p:spPr>
              <a:xfrm>
                <a:off x="173" y="2121"/>
                <a:ext cx="185" cy="3"/>
              </a:xfrm>
              <a:prstGeom prst="rect">
                <a:avLst/>
              </a:prstGeom>
              <a:solidFill>
                <a:srgbClr val="6AAB4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6" name="Google Shape;466;p37"/>
              <p:cNvSpPr/>
              <p:nvPr/>
            </p:nvSpPr>
            <p:spPr>
              <a:xfrm>
                <a:off x="173" y="2124"/>
                <a:ext cx="185" cy="2"/>
              </a:xfrm>
              <a:prstGeom prst="rect">
                <a:avLst/>
              </a:prstGeom>
              <a:solidFill>
                <a:srgbClr val="6DAD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7" name="Google Shape;467;p37"/>
              <p:cNvSpPr/>
              <p:nvPr/>
            </p:nvSpPr>
            <p:spPr>
              <a:xfrm>
                <a:off x="173" y="2126"/>
                <a:ext cx="185" cy="3"/>
              </a:xfrm>
              <a:prstGeom prst="rect">
                <a:avLst/>
              </a:prstGeom>
              <a:solidFill>
                <a:srgbClr val="6EAD4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8" name="Google Shape;468;p37"/>
              <p:cNvSpPr/>
              <p:nvPr/>
            </p:nvSpPr>
            <p:spPr>
              <a:xfrm>
                <a:off x="173" y="2129"/>
                <a:ext cx="185" cy="2"/>
              </a:xfrm>
              <a:prstGeom prst="rect">
                <a:avLst/>
              </a:prstGeom>
              <a:solidFill>
                <a:srgbClr val="71B0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69" name="Google Shape;469;p37"/>
              <p:cNvSpPr/>
              <p:nvPr/>
            </p:nvSpPr>
            <p:spPr>
              <a:xfrm>
                <a:off x="173" y="2131"/>
                <a:ext cx="185" cy="3"/>
              </a:xfrm>
              <a:prstGeom prst="rect">
                <a:avLst/>
              </a:prstGeom>
              <a:solidFill>
                <a:srgbClr val="72B05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0" name="Google Shape;470;p37"/>
              <p:cNvSpPr/>
              <p:nvPr/>
            </p:nvSpPr>
            <p:spPr>
              <a:xfrm>
                <a:off x="173" y="2134"/>
                <a:ext cx="185" cy="2"/>
              </a:xfrm>
              <a:prstGeom prst="rect">
                <a:avLst/>
              </a:prstGeom>
              <a:solidFill>
                <a:srgbClr val="75B3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1" name="Google Shape;471;p37"/>
              <p:cNvSpPr/>
              <p:nvPr/>
            </p:nvSpPr>
            <p:spPr>
              <a:xfrm>
                <a:off x="173" y="2136"/>
                <a:ext cx="185" cy="3"/>
              </a:xfrm>
              <a:prstGeom prst="rect">
                <a:avLst/>
              </a:prstGeom>
              <a:solidFill>
                <a:srgbClr val="77B3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2" name="Google Shape;472;p37"/>
              <p:cNvSpPr/>
              <p:nvPr/>
            </p:nvSpPr>
            <p:spPr>
              <a:xfrm>
                <a:off x="173" y="2139"/>
                <a:ext cx="185" cy="2"/>
              </a:xfrm>
              <a:prstGeom prst="rect">
                <a:avLst/>
              </a:prstGeom>
              <a:solidFill>
                <a:srgbClr val="7AB55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3" name="Google Shape;473;p37"/>
              <p:cNvSpPr/>
              <p:nvPr/>
            </p:nvSpPr>
            <p:spPr>
              <a:xfrm>
                <a:off x="173" y="2141"/>
                <a:ext cx="185" cy="3"/>
              </a:xfrm>
              <a:prstGeom prst="rect">
                <a:avLst/>
              </a:prstGeom>
              <a:solidFill>
                <a:srgbClr val="7BB55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4" name="Google Shape;474;p37"/>
              <p:cNvSpPr/>
              <p:nvPr/>
            </p:nvSpPr>
            <p:spPr>
              <a:xfrm>
                <a:off x="173" y="2144"/>
                <a:ext cx="185" cy="2"/>
              </a:xfrm>
              <a:prstGeom prst="rect">
                <a:avLst/>
              </a:prstGeom>
              <a:solidFill>
                <a:srgbClr val="7DB8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5" name="Google Shape;475;p37"/>
              <p:cNvSpPr/>
              <p:nvPr/>
            </p:nvSpPr>
            <p:spPr>
              <a:xfrm>
                <a:off x="173" y="2146"/>
                <a:ext cx="185" cy="3"/>
              </a:xfrm>
              <a:prstGeom prst="rect">
                <a:avLst/>
              </a:prstGeom>
              <a:solidFill>
                <a:srgbClr val="7FB85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6" name="Google Shape;476;p37"/>
              <p:cNvSpPr/>
              <p:nvPr/>
            </p:nvSpPr>
            <p:spPr>
              <a:xfrm>
                <a:off x="173" y="2149"/>
                <a:ext cx="185" cy="2"/>
              </a:xfrm>
              <a:prstGeom prst="rect">
                <a:avLst/>
              </a:prstGeom>
              <a:solidFill>
                <a:srgbClr val="82BA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7" name="Google Shape;477;p37"/>
              <p:cNvSpPr/>
              <p:nvPr/>
            </p:nvSpPr>
            <p:spPr>
              <a:xfrm>
                <a:off x="173" y="2151"/>
                <a:ext cx="185" cy="3"/>
              </a:xfrm>
              <a:prstGeom prst="rect">
                <a:avLst/>
              </a:prstGeom>
              <a:solidFill>
                <a:srgbClr val="84BA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8" name="Google Shape;478;p37"/>
              <p:cNvSpPr/>
              <p:nvPr/>
            </p:nvSpPr>
            <p:spPr>
              <a:xfrm>
                <a:off x="173" y="2154"/>
                <a:ext cx="185" cy="2"/>
              </a:xfrm>
              <a:prstGeom prst="rect">
                <a:avLst/>
              </a:prstGeom>
              <a:solidFill>
                <a:srgbClr val="87B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79" name="Google Shape;479;p37"/>
              <p:cNvSpPr/>
              <p:nvPr/>
            </p:nvSpPr>
            <p:spPr>
              <a:xfrm>
                <a:off x="173" y="2156"/>
                <a:ext cx="185" cy="3"/>
              </a:xfrm>
              <a:prstGeom prst="rect">
                <a:avLst/>
              </a:prstGeom>
              <a:solidFill>
                <a:srgbClr val="88B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0" name="Google Shape;480;p37"/>
              <p:cNvSpPr/>
              <p:nvPr/>
            </p:nvSpPr>
            <p:spPr>
              <a:xfrm>
                <a:off x="173" y="2159"/>
                <a:ext cx="185" cy="2"/>
              </a:xfrm>
              <a:prstGeom prst="rect">
                <a:avLst/>
              </a:prstGeom>
              <a:solidFill>
                <a:srgbClr val="8BBF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1" name="Google Shape;481;p37"/>
              <p:cNvSpPr/>
              <p:nvPr/>
            </p:nvSpPr>
            <p:spPr>
              <a:xfrm>
                <a:off x="173" y="2161"/>
                <a:ext cx="185" cy="3"/>
              </a:xfrm>
              <a:prstGeom prst="rect">
                <a:avLst/>
              </a:prstGeom>
              <a:solidFill>
                <a:srgbClr val="8DBF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2" name="Google Shape;482;p37"/>
              <p:cNvSpPr/>
              <p:nvPr/>
            </p:nvSpPr>
            <p:spPr>
              <a:xfrm>
                <a:off x="173" y="2164"/>
                <a:ext cx="185" cy="2"/>
              </a:xfrm>
              <a:prstGeom prst="rect">
                <a:avLst/>
              </a:prstGeom>
              <a:solidFill>
                <a:srgbClr val="90C2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3" name="Google Shape;483;p37"/>
              <p:cNvSpPr/>
              <p:nvPr/>
            </p:nvSpPr>
            <p:spPr>
              <a:xfrm>
                <a:off x="173" y="2166"/>
                <a:ext cx="185" cy="3"/>
              </a:xfrm>
              <a:prstGeom prst="rect">
                <a:avLst/>
              </a:prstGeom>
              <a:solidFill>
                <a:srgbClr val="90C26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4" name="Google Shape;484;p37"/>
              <p:cNvSpPr/>
              <p:nvPr/>
            </p:nvSpPr>
            <p:spPr>
              <a:xfrm>
                <a:off x="173" y="2169"/>
                <a:ext cx="185" cy="2"/>
              </a:xfrm>
              <a:prstGeom prst="rect">
                <a:avLst/>
              </a:prstGeom>
              <a:solidFill>
                <a:srgbClr val="94C4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5" name="Google Shape;485;p37"/>
              <p:cNvSpPr/>
              <p:nvPr/>
            </p:nvSpPr>
            <p:spPr>
              <a:xfrm>
                <a:off x="173" y="2171"/>
                <a:ext cx="185" cy="3"/>
              </a:xfrm>
              <a:prstGeom prst="rect">
                <a:avLst/>
              </a:prstGeom>
              <a:solidFill>
                <a:srgbClr val="95C4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6" name="Google Shape;486;p37"/>
              <p:cNvSpPr/>
              <p:nvPr/>
            </p:nvSpPr>
            <p:spPr>
              <a:xfrm>
                <a:off x="173" y="2174"/>
                <a:ext cx="185" cy="2"/>
              </a:xfrm>
              <a:prstGeom prst="rect">
                <a:avLst/>
              </a:prstGeom>
              <a:solidFill>
                <a:srgbClr val="99C76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7" name="Google Shape;487;p37"/>
              <p:cNvSpPr/>
              <p:nvPr/>
            </p:nvSpPr>
            <p:spPr>
              <a:xfrm>
                <a:off x="173" y="2176"/>
                <a:ext cx="185" cy="3"/>
              </a:xfrm>
              <a:prstGeom prst="rect">
                <a:avLst/>
              </a:prstGeom>
              <a:solidFill>
                <a:srgbClr val="9CC9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8" name="Google Shape;488;p37"/>
              <p:cNvSpPr/>
              <p:nvPr/>
            </p:nvSpPr>
            <p:spPr>
              <a:xfrm>
                <a:off x="173" y="2179"/>
                <a:ext cx="185" cy="2"/>
              </a:xfrm>
              <a:prstGeom prst="rect">
                <a:avLst/>
              </a:prstGeom>
              <a:solidFill>
                <a:srgbClr val="9DC97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89" name="Google Shape;489;p37"/>
              <p:cNvSpPr/>
              <p:nvPr/>
            </p:nvSpPr>
            <p:spPr>
              <a:xfrm>
                <a:off x="173" y="2181"/>
                <a:ext cx="185" cy="3"/>
              </a:xfrm>
              <a:prstGeom prst="rect">
                <a:avLst/>
              </a:prstGeom>
              <a:solidFill>
                <a:srgbClr val="A0CC7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0" name="Google Shape;490;p37"/>
              <p:cNvSpPr/>
              <p:nvPr/>
            </p:nvSpPr>
            <p:spPr>
              <a:xfrm>
                <a:off x="173" y="2184"/>
                <a:ext cx="185" cy="2"/>
              </a:xfrm>
              <a:prstGeom prst="rect">
                <a:avLst/>
              </a:prstGeom>
              <a:solidFill>
                <a:srgbClr val="A2CC7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1" name="Google Shape;491;p37"/>
              <p:cNvSpPr/>
              <p:nvPr/>
            </p:nvSpPr>
            <p:spPr>
              <a:xfrm>
                <a:off x="173" y="2186"/>
                <a:ext cx="185" cy="3"/>
              </a:xfrm>
              <a:prstGeom prst="rect">
                <a:avLst/>
              </a:prstGeom>
              <a:solidFill>
                <a:srgbClr val="A5CF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2" name="Google Shape;492;p37"/>
              <p:cNvSpPr/>
              <p:nvPr/>
            </p:nvSpPr>
            <p:spPr>
              <a:xfrm>
                <a:off x="173" y="2189"/>
                <a:ext cx="185" cy="2"/>
              </a:xfrm>
              <a:prstGeom prst="rect">
                <a:avLst/>
              </a:prstGeom>
              <a:solidFill>
                <a:srgbClr val="A6CF7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3" name="Google Shape;493;p37"/>
              <p:cNvSpPr/>
              <p:nvPr/>
            </p:nvSpPr>
            <p:spPr>
              <a:xfrm>
                <a:off x="173" y="2191"/>
                <a:ext cx="185" cy="3"/>
              </a:xfrm>
              <a:prstGeom prst="rect">
                <a:avLst/>
              </a:prstGeom>
              <a:solidFill>
                <a:srgbClr val="A9D17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4" name="Google Shape;494;p37"/>
              <p:cNvSpPr/>
              <p:nvPr/>
            </p:nvSpPr>
            <p:spPr>
              <a:xfrm>
                <a:off x="173" y="2194"/>
                <a:ext cx="185" cy="2"/>
              </a:xfrm>
              <a:prstGeom prst="rect">
                <a:avLst/>
              </a:prstGeom>
              <a:solidFill>
                <a:srgbClr val="ABD17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5" name="Google Shape;495;p37"/>
              <p:cNvSpPr/>
              <p:nvPr/>
            </p:nvSpPr>
            <p:spPr>
              <a:xfrm>
                <a:off x="173" y="2196"/>
                <a:ext cx="185" cy="3"/>
              </a:xfrm>
              <a:prstGeom prst="rect">
                <a:avLst/>
              </a:prstGeom>
              <a:solidFill>
                <a:srgbClr val="AED4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6" name="Google Shape;496;p37"/>
              <p:cNvSpPr/>
              <p:nvPr/>
            </p:nvSpPr>
            <p:spPr>
              <a:xfrm>
                <a:off x="173" y="2199"/>
                <a:ext cx="185" cy="2"/>
              </a:xfrm>
              <a:prstGeom prst="rect">
                <a:avLst/>
              </a:prstGeom>
              <a:solidFill>
                <a:srgbClr val="AFD4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7" name="Google Shape;497;p37"/>
              <p:cNvSpPr/>
              <p:nvPr/>
            </p:nvSpPr>
            <p:spPr>
              <a:xfrm>
                <a:off x="173" y="2201"/>
                <a:ext cx="185" cy="3"/>
              </a:xfrm>
              <a:prstGeom prst="rect">
                <a:avLst/>
              </a:prstGeom>
              <a:solidFill>
                <a:srgbClr val="B3D6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8" name="Google Shape;498;p37"/>
              <p:cNvSpPr/>
              <p:nvPr/>
            </p:nvSpPr>
            <p:spPr>
              <a:xfrm>
                <a:off x="173" y="2204"/>
                <a:ext cx="185" cy="2"/>
              </a:xfrm>
              <a:prstGeom prst="rect">
                <a:avLst/>
              </a:prstGeom>
              <a:solidFill>
                <a:srgbClr val="B3D68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499" name="Google Shape;499;p37"/>
              <p:cNvSpPr/>
              <p:nvPr/>
            </p:nvSpPr>
            <p:spPr>
              <a:xfrm>
                <a:off x="173" y="2206"/>
                <a:ext cx="185" cy="3"/>
              </a:xfrm>
              <a:prstGeom prst="rect">
                <a:avLst/>
              </a:prstGeom>
              <a:solidFill>
                <a:srgbClr val="B8D9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0" name="Google Shape;500;p37"/>
              <p:cNvSpPr/>
              <p:nvPr/>
            </p:nvSpPr>
            <p:spPr>
              <a:xfrm>
                <a:off x="173" y="2209"/>
                <a:ext cx="185" cy="2"/>
              </a:xfrm>
              <a:prstGeom prst="rect">
                <a:avLst/>
              </a:prstGeom>
              <a:solidFill>
                <a:srgbClr val="B8D9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1" name="Google Shape;501;p37"/>
              <p:cNvSpPr/>
              <p:nvPr/>
            </p:nvSpPr>
            <p:spPr>
              <a:xfrm>
                <a:off x="173" y="2211"/>
                <a:ext cx="185" cy="3"/>
              </a:xfrm>
              <a:prstGeom prst="rect">
                <a:avLst/>
              </a:prstGeom>
              <a:solidFill>
                <a:srgbClr val="BCDB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2" name="Google Shape;502;p37"/>
              <p:cNvSpPr/>
              <p:nvPr/>
            </p:nvSpPr>
            <p:spPr>
              <a:xfrm>
                <a:off x="173" y="2214"/>
                <a:ext cx="185" cy="2"/>
              </a:xfrm>
              <a:prstGeom prst="rect">
                <a:avLst/>
              </a:prstGeom>
              <a:solidFill>
                <a:srgbClr val="BEDB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3" name="Google Shape;503;p37"/>
              <p:cNvSpPr/>
              <p:nvPr/>
            </p:nvSpPr>
            <p:spPr>
              <a:xfrm>
                <a:off x="173" y="2216"/>
                <a:ext cx="185" cy="3"/>
              </a:xfrm>
              <a:prstGeom prst="rect">
                <a:avLst/>
              </a:prstGeom>
              <a:solidFill>
                <a:srgbClr val="C1D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4" name="Google Shape;504;p37"/>
              <p:cNvSpPr/>
              <p:nvPr/>
            </p:nvSpPr>
            <p:spPr>
              <a:xfrm>
                <a:off x="173" y="2219"/>
                <a:ext cx="185" cy="2"/>
              </a:xfrm>
              <a:prstGeom prst="rect">
                <a:avLst/>
              </a:prstGeom>
              <a:solidFill>
                <a:srgbClr val="C2D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5" name="Google Shape;505;p37"/>
              <p:cNvSpPr/>
              <p:nvPr/>
            </p:nvSpPr>
            <p:spPr>
              <a:xfrm>
                <a:off x="173" y="2221"/>
                <a:ext cx="185" cy="3"/>
              </a:xfrm>
              <a:prstGeom prst="rect">
                <a:avLst/>
              </a:prstGeom>
              <a:solidFill>
                <a:srgbClr val="C6E09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6" name="Google Shape;506;p37"/>
              <p:cNvSpPr/>
              <p:nvPr/>
            </p:nvSpPr>
            <p:spPr>
              <a:xfrm>
                <a:off x="173" y="2224"/>
                <a:ext cx="185" cy="2"/>
              </a:xfrm>
              <a:prstGeom prst="rect">
                <a:avLst/>
              </a:prstGeom>
              <a:solidFill>
                <a:srgbClr val="C6E09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7" name="Google Shape;507;p37"/>
              <p:cNvSpPr/>
              <p:nvPr/>
            </p:nvSpPr>
            <p:spPr>
              <a:xfrm>
                <a:off x="173" y="2226"/>
                <a:ext cx="185" cy="3"/>
              </a:xfrm>
              <a:prstGeom prst="rect">
                <a:avLst/>
              </a:prstGeom>
              <a:solidFill>
                <a:srgbClr val="CBE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8" name="Google Shape;508;p37"/>
              <p:cNvSpPr/>
              <p:nvPr/>
            </p:nvSpPr>
            <p:spPr>
              <a:xfrm>
                <a:off x="173" y="2229"/>
                <a:ext cx="185" cy="2"/>
              </a:xfrm>
              <a:prstGeom prst="rect">
                <a:avLst/>
              </a:prstGeom>
              <a:solidFill>
                <a:srgbClr val="CCE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09" name="Google Shape;509;p37"/>
              <p:cNvSpPr/>
              <p:nvPr/>
            </p:nvSpPr>
            <p:spPr>
              <a:xfrm>
                <a:off x="173" y="2231"/>
                <a:ext cx="185" cy="3"/>
              </a:xfrm>
              <a:prstGeom prst="rect">
                <a:avLst/>
              </a:prstGeom>
              <a:solidFill>
                <a:srgbClr val="CEE6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0" name="Google Shape;510;p37"/>
              <p:cNvSpPr/>
              <p:nvPr/>
            </p:nvSpPr>
            <p:spPr>
              <a:xfrm>
                <a:off x="173" y="2234"/>
                <a:ext cx="185" cy="2"/>
              </a:xfrm>
              <a:prstGeom prst="rect">
                <a:avLst/>
              </a:prstGeom>
              <a:solidFill>
                <a:srgbClr val="D0E6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1" name="Google Shape;511;p37"/>
              <p:cNvSpPr/>
              <p:nvPr/>
            </p:nvSpPr>
            <p:spPr>
              <a:xfrm>
                <a:off x="173" y="2236"/>
                <a:ext cx="185" cy="3"/>
              </a:xfrm>
              <a:prstGeom prst="rect">
                <a:avLst/>
              </a:prstGeom>
              <a:solidFill>
                <a:srgbClr val="D4E89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2" name="Google Shape;512;p37"/>
              <p:cNvSpPr/>
              <p:nvPr/>
            </p:nvSpPr>
            <p:spPr>
              <a:xfrm>
                <a:off x="173" y="2239"/>
                <a:ext cx="185" cy="2"/>
              </a:xfrm>
              <a:prstGeom prst="rect">
                <a:avLst/>
              </a:prstGeom>
              <a:solidFill>
                <a:srgbClr val="D5E8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3" name="Google Shape;513;p37"/>
              <p:cNvSpPr/>
              <p:nvPr/>
            </p:nvSpPr>
            <p:spPr>
              <a:xfrm>
                <a:off x="173" y="2241"/>
                <a:ext cx="185" cy="3"/>
              </a:xfrm>
              <a:prstGeom prst="rect">
                <a:avLst/>
              </a:prstGeom>
              <a:solidFill>
                <a:srgbClr val="D8EB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4" name="Google Shape;514;p37"/>
              <p:cNvSpPr/>
              <p:nvPr/>
            </p:nvSpPr>
            <p:spPr>
              <a:xfrm>
                <a:off x="173" y="2244"/>
                <a:ext cx="185" cy="2"/>
              </a:xfrm>
              <a:prstGeom prst="rect">
                <a:avLst/>
              </a:prstGeom>
              <a:solidFill>
                <a:srgbClr val="DCED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5" name="Google Shape;515;p37"/>
              <p:cNvSpPr/>
              <p:nvPr/>
            </p:nvSpPr>
            <p:spPr>
              <a:xfrm>
                <a:off x="173" y="2246"/>
                <a:ext cx="185" cy="3"/>
              </a:xfrm>
              <a:prstGeom prst="rect">
                <a:avLst/>
              </a:prstGeom>
              <a:solidFill>
                <a:srgbClr val="DDED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6" name="Google Shape;516;p37"/>
              <p:cNvSpPr/>
              <p:nvPr/>
            </p:nvSpPr>
            <p:spPr>
              <a:xfrm>
                <a:off x="173" y="2249"/>
                <a:ext cx="185" cy="2"/>
              </a:xfrm>
              <a:prstGeom prst="rect">
                <a:avLst/>
              </a:prstGeom>
              <a:solidFill>
                <a:srgbClr val="E1F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7" name="Google Shape;517;p37"/>
              <p:cNvSpPr/>
              <p:nvPr/>
            </p:nvSpPr>
            <p:spPr>
              <a:xfrm>
                <a:off x="173" y="2251"/>
                <a:ext cx="185" cy="3"/>
              </a:xfrm>
              <a:prstGeom prst="rect">
                <a:avLst/>
              </a:prstGeom>
              <a:solidFill>
                <a:srgbClr val="E3F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8" name="Google Shape;518;p37"/>
              <p:cNvSpPr/>
              <p:nvPr/>
            </p:nvSpPr>
            <p:spPr>
              <a:xfrm>
                <a:off x="173" y="2254"/>
                <a:ext cx="185" cy="2"/>
              </a:xfrm>
              <a:prstGeom prst="rect">
                <a:avLst/>
              </a:prstGeom>
              <a:solidFill>
                <a:srgbClr val="E7F2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19" name="Google Shape;519;p37"/>
              <p:cNvSpPr/>
              <p:nvPr/>
            </p:nvSpPr>
            <p:spPr>
              <a:xfrm>
                <a:off x="173" y="2256"/>
                <a:ext cx="185" cy="3"/>
              </a:xfrm>
              <a:prstGeom prst="rect">
                <a:avLst/>
              </a:prstGeom>
              <a:solidFill>
                <a:srgbClr val="E8F2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0" name="Google Shape;520;p37"/>
              <p:cNvSpPr/>
              <p:nvPr/>
            </p:nvSpPr>
            <p:spPr>
              <a:xfrm>
                <a:off x="173" y="2259"/>
                <a:ext cx="185" cy="2"/>
              </a:xfrm>
              <a:prstGeom prst="rect">
                <a:avLst/>
              </a:prstGeom>
              <a:solidFill>
                <a:srgbClr val="ECF5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1" name="Google Shape;521;p37"/>
              <p:cNvSpPr/>
              <p:nvPr/>
            </p:nvSpPr>
            <p:spPr>
              <a:xfrm>
                <a:off x="173" y="2261"/>
                <a:ext cx="185" cy="3"/>
              </a:xfrm>
              <a:prstGeom prst="rect">
                <a:avLst/>
              </a:prstGeom>
              <a:solidFill>
                <a:srgbClr val="ECF5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2" name="Google Shape;522;p37"/>
              <p:cNvSpPr/>
              <p:nvPr/>
            </p:nvSpPr>
            <p:spPr>
              <a:xfrm>
                <a:off x="173" y="2264"/>
                <a:ext cx="185" cy="2"/>
              </a:xfrm>
              <a:prstGeom prst="rect">
                <a:avLst/>
              </a:prstGeom>
              <a:solidFill>
                <a:srgbClr val="EFF7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3" name="Google Shape;523;p37"/>
              <p:cNvSpPr/>
              <p:nvPr/>
            </p:nvSpPr>
            <p:spPr>
              <a:xfrm>
                <a:off x="173" y="2266"/>
                <a:ext cx="185" cy="3"/>
              </a:xfrm>
              <a:prstGeom prst="rect">
                <a:avLst/>
              </a:prstGeom>
              <a:solidFill>
                <a:srgbClr val="F1F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4" name="Google Shape;524;p37"/>
              <p:cNvSpPr/>
              <p:nvPr/>
            </p:nvSpPr>
            <p:spPr>
              <a:xfrm>
                <a:off x="173" y="2269"/>
                <a:ext cx="185" cy="2"/>
              </a:xfrm>
              <a:prstGeom prst="rect">
                <a:avLst/>
              </a:prstGeom>
              <a:solidFill>
                <a:srgbClr val="F5FA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5" name="Google Shape;525;p37"/>
              <p:cNvSpPr/>
              <p:nvPr/>
            </p:nvSpPr>
            <p:spPr>
              <a:xfrm>
                <a:off x="173" y="2271"/>
                <a:ext cx="185" cy="3"/>
              </a:xfrm>
              <a:prstGeom prst="rect">
                <a:avLst/>
              </a:prstGeom>
              <a:solidFill>
                <a:srgbClr val="F7F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6" name="Google Shape;526;p37"/>
              <p:cNvSpPr/>
              <p:nvPr/>
            </p:nvSpPr>
            <p:spPr>
              <a:xfrm>
                <a:off x="173" y="2274"/>
                <a:ext cx="185" cy="2"/>
              </a:xfrm>
              <a:prstGeom prst="rect">
                <a:avLst/>
              </a:prstGeom>
              <a:solidFill>
                <a:srgbClr val="FAF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7" name="Google Shape;527;p37"/>
              <p:cNvSpPr/>
              <p:nvPr/>
            </p:nvSpPr>
            <p:spPr>
              <a:xfrm>
                <a:off x="173" y="2276"/>
                <a:ext cx="185" cy="3"/>
              </a:xfrm>
              <a:prstGeom prst="rect">
                <a:avLst/>
              </a:prstGeom>
              <a:solidFill>
                <a:srgbClr val="FB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8" name="Google Shape;528;p37"/>
              <p:cNvSpPr/>
              <p:nvPr/>
            </p:nvSpPr>
            <p:spPr>
              <a:xfrm>
                <a:off x="173" y="2279"/>
                <a:ext cx="185" cy="2"/>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29" name="Google Shape;529;p37"/>
              <p:cNvSpPr/>
              <p:nvPr/>
            </p:nvSpPr>
            <p:spPr>
              <a:xfrm>
                <a:off x="411" y="1924"/>
                <a:ext cx="469" cy="1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NDVI </a:t>
                </a:r>
                <a:br>
                  <a:rPr lang="en-US" sz="1400" b="0" i="0" u="none" strike="noStrike" cap="none" dirty="0">
                    <a:solidFill>
                      <a:srgbClr val="000000"/>
                    </a:solidFill>
                    <a:latin typeface="Century Gothic"/>
                    <a:ea typeface="Century Gothic"/>
                    <a:cs typeface="Century Gothic"/>
                    <a:sym typeface="Century Gothic"/>
                  </a:rPr>
                </a:br>
                <a:r>
                  <a:rPr lang="en-US" sz="1400" b="0" i="0" u="none" strike="noStrike" cap="none" dirty="0">
                    <a:solidFill>
                      <a:srgbClr val="000000"/>
                    </a:solidFill>
                    <a:latin typeface="Century Gothic"/>
                    <a:ea typeface="Century Gothic"/>
                    <a:cs typeface="Century Gothic"/>
                    <a:sym typeface="Century Gothic"/>
                  </a:rPr>
                  <a:t>Increase</a:t>
                </a:r>
                <a:endParaRPr sz="1400" b="0" i="0" u="none" strike="noStrike" cap="none" dirty="0">
                  <a:solidFill>
                    <a:schemeClr val="dk1"/>
                  </a:solidFill>
                  <a:latin typeface="Century Gothic"/>
                  <a:ea typeface="Century Gothic"/>
                  <a:cs typeface="Century Gothic"/>
                  <a:sym typeface="Century Gothic"/>
                </a:endParaRPr>
              </a:p>
            </p:txBody>
          </p:sp>
          <p:sp>
            <p:nvSpPr>
              <p:cNvPr id="530" name="Google Shape;530;p37"/>
              <p:cNvSpPr/>
              <p:nvPr/>
            </p:nvSpPr>
            <p:spPr>
              <a:xfrm>
                <a:off x="173" y="2281"/>
                <a:ext cx="185" cy="3"/>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1" name="Google Shape;531;p37"/>
              <p:cNvSpPr/>
              <p:nvPr/>
            </p:nvSpPr>
            <p:spPr>
              <a:xfrm>
                <a:off x="173" y="2284"/>
                <a:ext cx="185" cy="2"/>
              </a:xfrm>
              <a:prstGeom prst="rect">
                <a:avLst/>
              </a:prstGeom>
              <a:solidFill>
                <a:srgbClr val="FCFB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2" name="Google Shape;532;p37"/>
              <p:cNvSpPr/>
              <p:nvPr/>
            </p:nvSpPr>
            <p:spPr>
              <a:xfrm>
                <a:off x="173" y="2286"/>
                <a:ext cx="185" cy="3"/>
              </a:xfrm>
              <a:prstGeom prst="rect">
                <a:avLst/>
              </a:prstGeom>
              <a:solidFill>
                <a:srgbClr val="FCFA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3" name="Google Shape;533;p37"/>
              <p:cNvSpPr/>
              <p:nvPr/>
            </p:nvSpPr>
            <p:spPr>
              <a:xfrm>
                <a:off x="173" y="2289"/>
                <a:ext cx="185" cy="2"/>
              </a:xfrm>
              <a:prstGeom prst="rect">
                <a:avLst/>
              </a:prstGeom>
              <a:solidFill>
                <a:srgbClr val="FAF7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4" name="Google Shape;534;p37"/>
              <p:cNvSpPr/>
              <p:nvPr/>
            </p:nvSpPr>
            <p:spPr>
              <a:xfrm>
                <a:off x="173" y="2291"/>
                <a:ext cx="185" cy="3"/>
              </a:xfrm>
              <a:prstGeom prst="rect">
                <a:avLst/>
              </a:prstGeom>
              <a:solidFill>
                <a:srgbClr val="F7F4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5" name="Google Shape;535;p37"/>
              <p:cNvSpPr/>
              <p:nvPr/>
            </p:nvSpPr>
            <p:spPr>
              <a:xfrm>
                <a:off x="173" y="2294"/>
                <a:ext cx="185" cy="2"/>
              </a:xfrm>
              <a:prstGeom prst="rect">
                <a:avLst/>
              </a:prstGeom>
              <a:solidFill>
                <a:srgbClr val="F7F3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6" name="Google Shape;536;p37"/>
              <p:cNvSpPr/>
              <p:nvPr/>
            </p:nvSpPr>
            <p:spPr>
              <a:xfrm>
                <a:off x="173" y="2296"/>
                <a:ext cx="185" cy="3"/>
              </a:xfrm>
              <a:prstGeom prst="rect">
                <a:avLst/>
              </a:prstGeom>
              <a:solidFill>
                <a:srgbClr val="F5E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7" name="Google Shape;537;p37"/>
              <p:cNvSpPr/>
              <p:nvPr/>
            </p:nvSpPr>
            <p:spPr>
              <a:xfrm>
                <a:off x="173" y="2299"/>
                <a:ext cx="185" cy="2"/>
              </a:xfrm>
              <a:prstGeom prst="rect">
                <a:avLst/>
              </a:prstGeom>
              <a:solidFill>
                <a:srgbClr val="F2E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8" name="Google Shape;538;p37"/>
              <p:cNvSpPr/>
              <p:nvPr/>
            </p:nvSpPr>
            <p:spPr>
              <a:xfrm>
                <a:off x="173" y="2301"/>
                <a:ext cx="185" cy="3"/>
              </a:xfrm>
              <a:prstGeom prst="rect">
                <a:avLst/>
              </a:prstGeom>
              <a:solidFill>
                <a:srgbClr val="F0E9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39" name="Google Shape;539;p37"/>
              <p:cNvSpPr/>
              <p:nvPr/>
            </p:nvSpPr>
            <p:spPr>
              <a:xfrm>
                <a:off x="173" y="2304"/>
                <a:ext cx="185" cy="2"/>
              </a:xfrm>
              <a:prstGeom prst="rect">
                <a:avLst/>
              </a:prstGeom>
              <a:solidFill>
                <a:srgbClr val="F0E7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0" name="Google Shape;540;p37"/>
              <p:cNvSpPr/>
              <p:nvPr/>
            </p:nvSpPr>
            <p:spPr>
              <a:xfrm>
                <a:off x="173" y="2306"/>
                <a:ext cx="185" cy="3"/>
              </a:xfrm>
              <a:prstGeom prst="rect">
                <a:avLst/>
              </a:prstGeom>
              <a:solidFill>
                <a:srgbClr val="EDE4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1" name="Google Shape;541;p37"/>
              <p:cNvSpPr/>
              <p:nvPr/>
            </p:nvSpPr>
            <p:spPr>
              <a:xfrm>
                <a:off x="173" y="2309"/>
                <a:ext cx="185" cy="2"/>
              </a:xfrm>
              <a:prstGeom prst="rect">
                <a:avLst/>
              </a:prstGeom>
              <a:solidFill>
                <a:srgbClr val="EBE1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2" name="Google Shape;542;p37"/>
              <p:cNvSpPr/>
              <p:nvPr/>
            </p:nvSpPr>
            <p:spPr>
              <a:xfrm>
                <a:off x="173" y="2311"/>
                <a:ext cx="185" cy="3"/>
              </a:xfrm>
              <a:prstGeom prst="rect">
                <a:avLst/>
              </a:prstGeom>
              <a:solidFill>
                <a:srgbClr val="EBE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3" name="Google Shape;543;p37"/>
              <p:cNvSpPr/>
              <p:nvPr/>
            </p:nvSpPr>
            <p:spPr>
              <a:xfrm>
                <a:off x="173" y="2314"/>
                <a:ext cx="185" cy="2"/>
              </a:xfrm>
              <a:prstGeom prst="rect">
                <a:avLst/>
              </a:prstGeom>
              <a:solidFill>
                <a:srgbClr val="E8D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4" name="Google Shape;544;p37"/>
              <p:cNvSpPr/>
              <p:nvPr/>
            </p:nvSpPr>
            <p:spPr>
              <a:xfrm>
                <a:off x="173" y="2316"/>
                <a:ext cx="185" cy="3"/>
              </a:xfrm>
              <a:prstGeom prst="rect">
                <a:avLst/>
              </a:prstGeom>
              <a:solidFill>
                <a:srgbClr val="E6DA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5" name="Google Shape;545;p37"/>
              <p:cNvSpPr/>
              <p:nvPr/>
            </p:nvSpPr>
            <p:spPr>
              <a:xfrm>
                <a:off x="173" y="2319"/>
                <a:ext cx="185" cy="2"/>
              </a:xfrm>
              <a:prstGeom prst="rect">
                <a:avLst/>
              </a:prstGeom>
              <a:solidFill>
                <a:srgbClr val="E6D8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6" name="Google Shape;546;p37"/>
              <p:cNvSpPr/>
              <p:nvPr/>
            </p:nvSpPr>
            <p:spPr>
              <a:xfrm>
                <a:off x="173" y="2321"/>
                <a:ext cx="185" cy="3"/>
              </a:xfrm>
              <a:prstGeom prst="rect">
                <a:avLst/>
              </a:prstGeom>
              <a:solidFill>
                <a:srgbClr val="E3D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7" name="Google Shape;547;p37"/>
              <p:cNvSpPr/>
              <p:nvPr/>
            </p:nvSpPr>
            <p:spPr>
              <a:xfrm>
                <a:off x="173" y="2324"/>
                <a:ext cx="185" cy="2"/>
              </a:xfrm>
              <a:prstGeom prst="rect">
                <a:avLst/>
              </a:prstGeom>
              <a:solidFill>
                <a:srgbClr val="E0D2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8" name="Google Shape;548;p37"/>
              <p:cNvSpPr/>
              <p:nvPr/>
            </p:nvSpPr>
            <p:spPr>
              <a:xfrm>
                <a:off x="173" y="2326"/>
                <a:ext cx="185" cy="3"/>
              </a:xfrm>
              <a:prstGeom prst="rect">
                <a:avLst/>
              </a:prstGeom>
              <a:solidFill>
                <a:srgbClr val="E0D1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49" name="Google Shape;549;p37"/>
              <p:cNvSpPr/>
              <p:nvPr/>
            </p:nvSpPr>
            <p:spPr>
              <a:xfrm>
                <a:off x="173" y="2329"/>
                <a:ext cx="185" cy="2"/>
              </a:xfrm>
              <a:prstGeom prst="rect">
                <a:avLst/>
              </a:prstGeom>
              <a:solidFill>
                <a:srgbClr val="DECE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0" name="Google Shape;550;p37"/>
              <p:cNvSpPr/>
              <p:nvPr/>
            </p:nvSpPr>
            <p:spPr>
              <a:xfrm>
                <a:off x="173" y="2331"/>
                <a:ext cx="185" cy="3"/>
              </a:xfrm>
              <a:prstGeom prst="rect">
                <a:avLst/>
              </a:prstGeom>
              <a:solidFill>
                <a:srgbClr val="DBC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1" name="Google Shape;551;p37"/>
              <p:cNvSpPr/>
              <p:nvPr/>
            </p:nvSpPr>
            <p:spPr>
              <a:xfrm>
                <a:off x="173" y="2334"/>
                <a:ext cx="185" cy="2"/>
              </a:xfrm>
              <a:prstGeom prst="rect">
                <a:avLst/>
              </a:prstGeom>
              <a:solidFill>
                <a:srgbClr val="D9C7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2" name="Google Shape;552;p37"/>
              <p:cNvSpPr/>
              <p:nvPr/>
            </p:nvSpPr>
            <p:spPr>
              <a:xfrm>
                <a:off x="173" y="2336"/>
                <a:ext cx="185" cy="3"/>
              </a:xfrm>
              <a:prstGeom prst="rect">
                <a:avLst/>
              </a:prstGeom>
              <a:solidFill>
                <a:srgbClr val="D9C7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3" name="Google Shape;553;p37"/>
              <p:cNvSpPr/>
              <p:nvPr/>
            </p:nvSpPr>
            <p:spPr>
              <a:xfrm>
                <a:off x="173" y="2339"/>
                <a:ext cx="185" cy="2"/>
              </a:xfrm>
              <a:prstGeom prst="rect">
                <a:avLst/>
              </a:prstGeom>
              <a:solidFill>
                <a:srgbClr val="D6C3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4" name="Google Shape;554;p37"/>
              <p:cNvSpPr/>
              <p:nvPr/>
            </p:nvSpPr>
            <p:spPr>
              <a:xfrm>
                <a:off x="173" y="2341"/>
                <a:ext cx="185" cy="3"/>
              </a:xfrm>
              <a:prstGeom prst="rect">
                <a:avLst/>
              </a:prstGeom>
              <a:solidFill>
                <a:srgbClr val="D4C0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5" name="Google Shape;555;p37"/>
              <p:cNvSpPr/>
              <p:nvPr/>
            </p:nvSpPr>
            <p:spPr>
              <a:xfrm>
                <a:off x="173" y="2344"/>
                <a:ext cx="185" cy="2"/>
              </a:xfrm>
              <a:prstGeom prst="rect">
                <a:avLst/>
              </a:prstGeom>
              <a:solidFill>
                <a:srgbClr val="D4BF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6" name="Google Shape;556;p37"/>
              <p:cNvSpPr/>
              <p:nvPr/>
            </p:nvSpPr>
            <p:spPr>
              <a:xfrm>
                <a:off x="173" y="2346"/>
                <a:ext cx="185" cy="3"/>
              </a:xfrm>
              <a:prstGeom prst="rect">
                <a:avLst/>
              </a:prstGeom>
              <a:solidFill>
                <a:srgbClr val="D1BC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7" name="Google Shape;557;p37"/>
              <p:cNvSpPr/>
              <p:nvPr/>
            </p:nvSpPr>
            <p:spPr>
              <a:xfrm>
                <a:off x="173" y="2349"/>
                <a:ext cx="185" cy="2"/>
              </a:xfrm>
              <a:prstGeom prst="rect">
                <a:avLst/>
              </a:prstGeom>
              <a:solidFill>
                <a:srgbClr val="CFBA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8" name="Google Shape;558;p37"/>
              <p:cNvSpPr/>
              <p:nvPr/>
            </p:nvSpPr>
            <p:spPr>
              <a:xfrm>
                <a:off x="173" y="2351"/>
                <a:ext cx="185" cy="3"/>
              </a:xfrm>
              <a:prstGeom prst="rect">
                <a:avLst/>
              </a:prstGeom>
              <a:solidFill>
                <a:srgbClr val="CFB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59" name="Google Shape;559;p37"/>
              <p:cNvSpPr/>
              <p:nvPr/>
            </p:nvSpPr>
            <p:spPr>
              <a:xfrm>
                <a:off x="173" y="2354"/>
                <a:ext cx="185" cy="2"/>
              </a:xfrm>
              <a:prstGeom prst="rect">
                <a:avLst/>
              </a:prstGeom>
              <a:solidFill>
                <a:srgbClr val="CCB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0" name="Google Shape;560;p37"/>
              <p:cNvSpPr/>
              <p:nvPr/>
            </p:nvSpPr>
            <p:spPr>
              <a:xfrm>
                <a:off x="173" y="2356"/>
                <a:ext cx="185" cy="3"/>
              </a:xfrm>
              <a:prstGeom prst="rect">
                <a:avLst/>
              </a:prstGeom>
              <a:solidFill>
                <a:srgbClr val="C9B1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1" name="Google Shape;561;p37"/>
              <p:cNvSpPr/>
              <p:nvPr/>
            </p:nvSpPr>
            <p:spPr>
              <a:xfrm>
                <a:off x="173" y="2359"/>
                <a:ext cx="185" cy="2"/>
              </a:xfrm>
              <a:prstGeom prst="rect">
                <a:avLst/>
              </a:prstGeom>
              <a:solidFill>
                <a:srgbClr val="C9B1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2" name="Google Shape;562;p37"/>
              <p:cNvSpPr/>
              <p:nvPr/>
            </p:nvSpPr>
            <p:spPr>
              <a:xfrm>
                <a:off x="173" y="2361"/>
                <a:ext cx="185" cy="3"/>
              </a:xfrm>
              <a:prstGeom prst="rect">
                <a:avLst/>
              </a:prstGeom>
              <a:solidFill>
                <a:srgbClr val="C7AD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3" name="Google Shape;563;p37"/>
              <p:cNvSpPr/>
              <p:nvPr/>
            </p:nvSpPr>
            <p:spPr>
              <a:xfrm>
                <a:off x="173" y="2364"/>
                <a:ext cx="185" cy="2"/>
              </a:xfrm>
              <a:prstGeom prst="rect">
                <a:avLst/>
              </a:prstGeom>
              <a:solidFill>
                <a:srgbClr val="C4AB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4" name="Google Shape;564;p37"/>
              <p:cNvSpPr/>
              <p:nvPr/>
            </p:nvSpPr>
            <p:spPr>
              <a:xfrm>
                <a:off x="173" y="2366"/>
                <a:ext cx="185" cy="3"/>
              </a:xfrm>
              <a:prstGeom prst="rect">
                <a:avLst/>
              </a:prstGeom>
              <a:solidFill>
                <a:srgbClr val="C4A9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5" name="Google Shape;565;p37"/>
              <p:cNvSpPr/>
              <p:nvPr/>
            </p:nvSpPr>
            <p:spPr>
              <a:xfrm>
                <a:off x="173" y="2369"/>
                <a:ext cx="185" cy="2"/>
              </a:xfrm>
              <a:prstGeom prst="rect">
                <a:avLst/>
              </a:prstGeom>
              <a:solidFill>
                <a:srgbClr val="C2A7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6" name="Google Shape;566;p37"/>
              <p:cNvSpPr/>
              <p:nvPr/>
            </p:nvSpPr>
            <p:spPr>
              <a:xfrm>
                <a:off x="173" y="2371"/>
                <a:ext cx="185" cy="3"/>
              </a:xfrm>
              <a:prstGeom prst="rect">
                <a:avLst/>
              </a:prstGeom>
              <a:solidFill>
                <a:srgbClr val="BFA4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7" name="Google Shape;567;p37"/>
              <p:cNvSpPr/>
              <p:nvPr/>
            </p:nvSpPr>
            <p:spPr>
              <a:xfrm>
                <a:off x="173" y="2374"/>
                <a:ext cx="185" cy="2"/>
              </a:xfrm>
              <a:prstGeom prst="rect">
                <a:avLst/>
              </a:prstGeom>
              <a:solidFill>
                <a:srgbClr val="BFA3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8" name="Google Shape;568;p37"/>
              <p:cNvSpPr/>
              <p:nvPr/>
            </p:nvSpPr>
            <p:spPr>
              <a:xfrm>
                <a:off x="173" y="2376"/>
                <a:ext cx="185" cy="3"/>
              </a:xfrm>
              <a:prstGeom prst="rect">
                <a:avLst/>
              </a:prstGeom>
              <a:solidFill>
                <a:srgbClr val="BDA0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69" name="Google Shape;569;p37"/>
              <p:cNvSpPr/>
              <p:nvPr/>
            </p:nvSpPr>
            <p:spPr>
              <a:xfrm>
                <a:off x="173" y="2379"/>
                <a:ext cx="185" cy="2"/>
              </a:xfrm>
              <a:prstGeom prst="rect">
                <a:avLst/>
              </a:prstGeom>
              <a:solidFill>
                <a:srgbClr val="BA9C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0" name="Google Shape;570;p37"/>
              <p:cNvSpPr/>
              <p:nvPr/>
            </p:nvSpPr>
            <p:spPr>
              <a:xfrm>
                <a:off x="173" y="2381"/>
                <a:ext cx="185" cy="3"/>
              </a:xfrm>
              <a:prstGeom prst="rect">
                <a:avLst/>
              </a:prstGeom>
              <a:solidFill>
                <a:srgbClr val="BA9C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1" name="Google Shape;571;p37"/>
              <p:cNvSpPr/>
              <p:nvPr/>
            </p:nvSpPr>
            <p:spPr>
              <a:xfrm>
                <a:off x="173" y="2384"/>
                <a:ext cx="185" cy="2"/>
              </a:xfrm>
              <a:prstGeom prst="rect">
                <a:avLst/>
              </a:prstGeom>
              <a:solidFill>
                <a:srgbClr val="B898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2" name="Google Shape;572;p37"/>
              <p:cNvSpPr/>
              <p:nvPr/>
            </p:nvSpPr>
            <p:spPr>
              <a:xfrm>
                <a:off x="173" y="2386"/>
                <a:ext cx="185" cy="3"/>
              </a:xfrm>
              <a:prstGeom prst="rect">
                <a:avLst/>
              </a:prstGeom>
              <a:solidFill>
                <a:srgbClr val="B59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3" name="Google Shape;573;p37"/>
              <p:cNvSpPr/>
              <p:nvPr/>
            </p:nvSpPr>
            <p:spPr>
              <a:xfrm>
                <a:off x="173" y="2389"/>
                <a:ext cx="185" cy="2"/>
              </a:xfrm>
              <a:prstGeom prst="rect">
                <a:avLst/>
              </a:prstGeom>
              <a:solidFill>
                <a:srgbClr val="B594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4" name="Google Shape;574;p37"/>
              <p:cNvSpPr/>
              <p:nvPr/>
            </p:nvSpPr>
            <p:spPr>
              <a:xfrm>
                <a:off x="173" y="2391"/>
                <a:ext cx="185" cy="3"/>
              </a:xfrm>
              <a:prstGeom prst="rect">
                <a:avLst/>
              </a:prstGeom>
              <a:solidFill>
                <a:srgbClr val="B392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5" name="Google Shape;575;p37"/>
              <p:cNvSpPr/>
              <p:nvPr/>
            </p:nvSpPr>
            <p:spPr>
              <a:xfrm>
                <a:off x="173" y="2394"/>
                <a:ext cx="185" cy="2"/>
              </a:xfrm>
              <a:prstGeom prst="rect">
                <a:avLst/>
              </a:prstGeom>
              <a:solidFill>
                <a:srgbClr val="AF8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6" name="Google Shape;576;p37"/>
              <p:cNvSpPr/>
              <p:nvPr/>
            </p:nvSpPr>
            <p:spPr>
              <a:xfrm>
                <a:off x="173" y="2396"/>
                <a:ext cx="185" cy="3"/>
              </a:xfrm>
              <a:prstGeom prst="rect">
                <a:avLst/>
              </a:prstGeom>
              <a:solidFill>
                <a:srgbClr val="AE8D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7" name="Google Shape;577;p37"/>
              <p:cNvSpPr/>
              <p:nvPr/>
            </p:nvSpPr>
            <p:spPr>
              <a:xfrm>
                <a:off x="173" y="2399"/>
                <a:ext cx="185" cy="2"/>
              </a:xfrm>
              <a:prstGeom prst="rect">
                <a:avLst/>
              </a:prstGeom>
              <a:solidFill>
                <a:srgbClr val="AD8B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8" name="Google Shape;578;p37"/>
              <p:cNvSpPr/>
              <p:nvPr/>
            </p:nvSpPr>
            <p:spPr>
              <a:xfrm>
                <a:off x="173" y="2401"/>
                <a:ext cx="185" cy="3"/>
              </a:xfrm>
              <a:prstGeom prst="rect">
                <a:avLst/>
              </a:prstGeom>
              <a:solidFill>
                <a:srgbClr val="AB89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79" name="Google Shape;579;p37"/>
              <p:cNvSpPr/>
              <p:nvPr/>
            </p:nvSpPr>
            <p:spPr>
              <a:xfrm>
                <a:off x="173" y="2404"/>
                <a:ext cx="185" cy="2"/>
              </a:xfrm>
              <a:prstGeom prst="rect">
                <a:avLst/>
              </a:prstGeom>
              <a:solidFill>
                <a:srgbClr val="AA87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0" name="Google Shape;580;p37"/>
              <p:cNvSpPr/>
              <p:nvPr/>
            </p:nvSpPr>
            <p:spPr>
              <a:xfrm>
                <a:off x="173" y="2406"/>
                <a:ext cx="185" cy="3"/>
              </a:xfrm>
              <a:prstGeom prst="rect">
                <a:avLst/>
              </a:prstGeom>
              <a:solidFill>
                <a:srgbClr val="A986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1" name="Google Shape;581;p37"/>
              <p:cNvSpPr/>
              <p:nvPr/>
            </p:nvSpPr>
            <p:spPr>
              <a:xfrm>
                <a:off x="173" y="2409"/>
                <a:ext cx="185" cy="2"/>
              </a:xfrm>
              <a:prstGeom prst="rect">
                <a:avLst/>
              </a:prstGeom>
              <a:solidFill>
                <a:srgbClr val="A784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2" name="Google Shape;582;p37"/>
              <p:cNvSpPr/>
              <p:nvPr/>
            </p:nvSpPr>
            <p:spPr>
              <a:xfrm>
                <a:off x="173" y="2411"/>
                <a:ext cx="185" cy="3"/>
              </a:xfrm>
              <a:prstGeom prst="rect">
                <a:avLst/>
              </a:prstGeom>
              <a:solidFill>
                <a:srgbClr val="A480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3" name="Google Shape;583;p37"/>
              <p:cNvSpPr/>
              <p:nvPr/>
            </p:nvSpPr>
            <p:spPr>
              <a:xfrm>
                <a:off x="173" y="2414"/>
                <a:ext cx="185" cy="2"/>
              </a:xfrm>
              <a:prstGeom prst="rect">
                <a:avLst/>
              </a:prstGeom>
              <a:solidFill>
                <a:srgbClr val="A27F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4" name="Google Shape;584;p37"/>
              <p:cNvSpPr/>
              <p:nvPr/>
            </p:nvSpPr>
            <p:spPr>
              <a:xfrm>
                <a:off x="173" y="2416"/>
                <a:ext cx="185" cy="3"/>
              </a:xfrm>
              <a:prstGeom prst="rect">
                <a:avLst/>
              </a:prstGeom>
              <a:solidFill>
                <a:srgbClr val="A17B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5" name="Google Shape;585;p37"/>
              <p:cNvSpPr/>
              <p:nvPr/>
            </p:nvSpPr>
            <p:spPr>
              <a:xfrm>
                <a:off x="173" y="2419"/>
                <a:ext cx="185" cy="2"/>
              </a:xfrm>
              <a:prstGeom prst="rect">
                <a:avLst/>
              </a:prstGeom>
              <a:solidFill>
                <a:srgbClr val="A07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6" name="Google Shape;586;p37"/>
              <p:cNvSpPr/>
              <p:nvPr/>
            </p:nvSpPr>
            <p:spPr>
              <a:xfrm>
                <a:off x="173" y="2421"/>
                <a:ext cx="185" cy="3"/>
              </a:xfrm>
              <a:prstGeom prst="rect">
                <a:avLst/>
              </a:prstGeom>
              <a:solidFill>
                <a:srgbClr val="9E7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7" name="Google Shape;587;p37"/>
              <p:cNvSpPr/>
              <p:nvPr/>
            </p:nvSpPr>
            <p:spPr>
              <a:xfrm>
                <a:off x="173" y="2424"/>
                <a:ext cx="185" cy="2"/>
              </a:xfrm>
              <a:prstGeom prst="rect">
                <a:avLst/>
              </a:prstGeom>
              <a:solidFill>
                <a:srgbClr val="9D76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8" name="Google Shape;588;p37"/>
              <p:cNvSpPr/>
              <p:nvPr/>
            </p:nvSpPr>
            <p:spPr>
              <a:xfrm>
                <a:off x="173" y="2426"/>
                <a:ext cx="185" cy="3"/>
              </a:xfrm>
              <a:prstGeom prst="rect">
                <a:avLst/>
              </a:prstGeom>
              <a:solidFill>
                <a:srgbClr val="9972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89" name="Google Shape;589;p37"/>
              <p:cNvSpPr/>
              <p:nvPr/>
            </p:nvSpPr>
            <p:spPr>
              <a:xfrm>
                <a:off x="173" y="2429"/>
                <a:ext cx="185" cy="2"/>
              </a:xfrm>
              <a:prstGeom prst="rect">
                <a:avLst/>
              </a:prstGeom>
              <a:solidFill>
                <a:srgbClr val="9771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0" name="Google Shape;590;p37"/>
              <p:cNvSpPr/>
              <p:nvPr/>
            </p:nvSpPr>
            <p:spPr>
              <a:xfrm>
                <a:off x="173" y="2431"/>
                <a:ext cx="185" cy="3"/>
              </a:xfrm>
              <a:prstGeom prst="rect">
                <a:avLst/>
              </a:prstGeom>
              <a:solidFill>
                <a:srgbClr val="976F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1" name="Google Shape;591;p37"/>
              <p:cNvSpPr/>
              <p:nvPr/>
            </p:nvSpPr>
            <p:spPr>
              <a:xfrm>
                <a:off x="173" y="2434"/>
                <a:ext cx="185" cy="2"/>
              </a:xfrm>
              <a:prstGeom prst="rect">
                <a:avLst/>
              </a:prstGeom>
              <a:solidFill>
                <a:srgbClr val="956D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2" name="Google Shape;592;p37"/>
              <p:cNvSpPr/>
              <p:nvPr/>
            </p:nvSpPr>
            <p:spPr>
              <a:xfrm>
                <a:off x="173" y="2436"/>
                <a:ext cx="185" cy="3"/>
              </a:xfrm>
              <a:prstGeom prst="rect">
                <a:avLst/>
              </a:prstGeom>
              <a:solidFill>
                <a:srgbClr val="946C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3" name="Google Shape;593;p37"/>
              <p:cNvSpPr/>
              <p:nvPr/>
            </p:nvSpPr>
            <p:spPr>
              <a:xfrm>
                <a:off x="173" y="2439"/>
                <a:ext cx="185" cy="2"/>
              </a:xfrm>
              <a:prstGeom prst="rect">
                <a:avLst/>
              </a:prstGeom>
              <a:solidFill>
                <a:srgbClr val="936A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4" name="Google Shape;594;p37"/>
              <p:cNvSpPr/>
              <p:nvPr/>
            </p:nvSpPr>
            <p:spPr>
              <a:xfrm>
                <a:off x="173" y="2441"/>
                <a:ext cx="185" cy="3"/>
              </a:xfrm>
              <a:prstGeom prst="rect">
                <a:avLst/>
              </a:prstGeom>
              <a:solidFill>
                <a:srgbClr val="8F67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5" name="Google Shape;595;p37"/>
              <p:cNvSpPr/>
              <p:nvPr/>
            </p:nvSpPr>
            <p:spPr>
              <a:xfrm>
                <a:off x="173" y="2444"/>
                <a:ext cx="185" cy="2"/>
              </a:xfrm>
              <a:prstGeom prst="rect">
                <a:avLst/>
              </a:prstGeom>
              <a:solidFill>
                <a:srgbClr val="8E65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6" name="Google Shape;596;p37"/>
              <p:cNvSpPr/>
              <p:nvPr/>
            </p:nvSpPr>
            <p:spPr>
              <a:xfrm>
                <a:off x="173" y="2446"/>
                <a:ext cx="185" cy="3"/>
              </a:xfrm>
              <a:prstGeom prst="rect">
                <a:avLst/>
              </a:prstGeom>
              <a:solidFill>
                <a:srgbClr val="8D63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7" name="Google Shape;597;p37"/>
              <p:cNvSpPr/>
              <p:nvPr/>
            </p:nvSpPr>
            <p:spPr>
              <a:xfrm>
                <a:off x="173" y="2449"/>
                <a:ext cx="185" cy="2"/>
              </a:xfrm>
              <a:prstGeom prst="rect">
                <a:avLst/>
              </a:prstGeom>
              <a:solidFill>
                <a:srgbClr val="8B62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8" name="Google Shape;598;p37"/>
              <p:cNvSpPr/>
              <p:nvPr/>
            </p:nvSpPr>
            <p:spPr>
              <a:xfrm>
                <a:off x="173" y="2451"/>
                <a:ext cx="185" cy="3"/>
              </a:xfrm>
              <a:prstGeom prst="rect">
                <a:avLst/>
              </a:prstGeom>
              <a:solidFill>
                <a:srgbClr val="8A60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599" name="Google Shape;599;p37"/>
              <p:cNvSpPr/>
              <p:nvPr/>
            </p:nvSpPr>
            <p:spPr>
              <a:xfrm>
                <a:off x="173" y="2454"/>
                <a:ext cx="185" cy="2"/>
              </a:xfrm>
              <a:prstGeom prst="rect">
                <a:avLst/>
              </a:prstGeom>
              <a:solidFill>
                <a:srgbClr val="885E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0" name="Google Shape;600;p37"/>
              <p:cNvSpPr/>
              <p:nvPr/>
            </p:nvSpPr>
            <p:spPr>
              <a:xfrm>
                <a:off x="173" y="2456"/>
                <a:ext cx="185" cy="3"/>
              </a:xfrm>
              <a:prstGeom prst="rect">
                <a:avLst/>
              </a:prstGeom>
              <a:solidFill>
                <a:srgbClr val="855B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1" name="Google Shape;601;p37"/>
              <p:cNvSpPr/>
              <p:nvPr/>
            </p:nvSpPr>
            <p:spPr>
              <a:xfrm>
                <a:off x="173" y="2459"/>
                <a:ext cx="185" cy="2"/>
              </a:xfrm>
              <a:prstGeom prst="rect">
                <a:avLst/>
              </a:prstGeom>
              <a:solidFill>
                <a:srgbClr val="835A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2" name="Google Shape;602;p37"/>
              <p:cNvSpPr/>
              <p:nvPr/>
            </p:nvSpPr>
            <p:spPr>
              <a:xfrm>
                <a:off x="173" y="2461"/>
                <a:ext cx="185" cy="3"/>
              </a:xfrm>
              <a:prstGeom prst="rect">
                <a:avLst/>
              </a:prstGeom>
              <a:solidFill>
                <a:srgbClr val="835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3" name="Google Shape;603;p37"/>
              <p:cNvSpPr/>
              <p:nvPr/>
            </p:nvSpPr>
            <p:spPr>
              <a:xfrm>
                <a:off x="173" y="2464"/>
                <a:ext cx="185" cy="2"/>
              </a:xfrm>
              <a:prstGeom prst="rect">
                <a:avLst/>
              </a:prstGeom>
              <a:solidFill>
                <a:srgbClr val="8256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4" name="Google Shape;604;p37"/>
              <p:cNvSpPr/>
              <p:nvPr/>
            </p:nvSpPr>
            <p:spPr>
              <a:xfrm>
                <a:off x="173" y="2466"/>
                <a:ext cx="185" cy="3"/>
              </a:xfrm>
              <a:prstGeom prst="rect">
                <a:avLst/>
              </a:prstGeom>
              <a:solidFill>
                <a:srgbClr val="8055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5" name="Google Shape;605;p37"/>
              <p:cNvSpPr/>
              <p:nvPr/>
            </p:nvSpPr>
            <p:spPr>
              <a:xfrm>
                <a:off x="173" y="2469"/>
                <a:ext cx="185" cy="2"/>
              </a:xfrm>
              <a:prstGeom prst="rect">
                <a:avLst/>
              </a:prstGeom>
              <a:solidFill>
                <a:srgbClr val="7D52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6" name="Google Shape;606;p37"/>
              <p:cNvSpPr/>
              <p:nvPr/>
            </p:nvSpPr>
            <p:spPr>
              <a:xfrm>
                <a:off x="173" y="2471"/>
                <a:ext cx="185" cy="3"/>
              </a:xfrm>
              <a:prstGeom prst="rect">
                <a:avLst/>
              </a:prstGeom>
              <a:solidFill>
                <a:srgbClr val="7B50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7" name="Google Shape;607;p37"/>
              <p:cNvSpPr/>
              <p:nvPr/>
            </p:nvSpPr>
            <p:spPr>
              <a:xfrm>
                <a:off x="173" y="2474"/>
                <a:ext cx="185" cy="2"/>
              </a:xfrm>
              <a:prstGeom prst="rect">
                <a:avLst/>
              </a:prstGeom>
              <a:solidFill>
                <a:srgbClr val="7A4E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8" name="Google Shape;608;p37"/>
              <p:cNvSpPr/>
              <p:nvPr/>
            </p:nvSpPr>
            <p:spPr>
              <a:xfrm>
                <a:off x="173" y="2476"/>
                <a:ext cx="185" cy="3"/>
              </a:xfrm>
              <a:prstGeom prst="rect">
                <a:avLst/>
              </a:prstGeom>
              <a:solidFill>
                <a:srgbClr val="794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09" name="Google Shape;609;p37"/>
              <p:cNvSpPr/>
              <p:nvPr/>
            </p:nvSpPr>
            <p:spPr>
              <a:xfrm>
                <a:off x="173" y="2479"/>
                <a:ext cx="185" cy="2"/>
              </a:xfrm>
              <a:prstGeom prst="rect">
                <a:avLst/>
              </a:prstGeom>
              <a:solidFill>
                <a:srgbClr val="774B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0" name="Google Shape;610;p37"/>
              <p:cNvSpPr/>
              <p:nvPr/>
            </p:nvSpPr>
            <p:spPr>
              <a:xfrm>
                <a:off x="173" y="2481"/>
                <a:ext cx="185" cy="3"/>
              </a:xfrm>
              <a:prstGeom prst="rect">
                <a:avLst/>
              </a:prstGeom>
              <a:solidFill>
                <a:srgbClr val="7649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1" name="Google Shape;611;p37"/>
              <p:cNvSpPr/>
              <p:nvPr/>
            </p:nvSpPr>
            <p:spPr>
              <a:xfrm>
                <a:off x="173" y="2484"/>
                <a:ext cx="185" cy="2"/>
              </a:xfrm>
              <a:prstGeom prst="rect">
                <a:avLst/>
              </a:prstGeom>
              <a:solidFill>
                <a:srgbClr val="7447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2" name="Google Shape;612;p37"/>
              <p:cNvSpPr/>
              <p:nvPr/>
            </p:nvSpPr>
            <p:spPr>
              <a:xfrm>
                <a:off x="173" y="2486"/>
                <a:ext cx="185" cy="3"/>
              </a:xfrm>
              <a:prstGeom prst="rect">
                <a:avLst/>
              </a:prstGeom>
              <a:solidFill>
                <a:srgbClr val="7145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3" name="Google Shape;613;p37"/>
              <p:cNvSpPr/>
              <p:nvPr/>
            </p:nvSpPr>
            <p:spPr>
              <a:xfrm>
                <a:off x="173" y="2489"/>
                <a:ext cx="185" cy="2"/>
              </a:xfrm>
              <a:prstGeom prst="rect">
                <a:avLst/>
              </a:prstGeom>
              <a:solidFill>
                <a:srgbClr val="7143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4" name="Google Shape;614;p37"/>
              <p:cNvSpPr/>
              <p:nvPr/>
            </p:nvSpPr>
            <p:spPr>
              <a:xfrm>
                <a:off x="173" y="2491"/>
                <a:ext cx="185" cy="3"/>
              </a:xfrm>
              <a:prstGeom prst="rect">
                <a:avLst/>
              </a:prstGeom>
              <a:solidFill>
                <a:srgbClr val="7042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5" name="Google Shape;615;p37"/>
              <p:cNvSpPr/>
              <p:nvPr/>
            </p:nvSpPr>
            <p:spPr>
              <a:xfrm>
                <a:off x="173" y="2494"/>
                <a:ext cx="185" cy="2"/>
              </a:xfrm>
              <a:prstGeom prst="rect">
                <a:avLst/>
              </a:prstGeom>
              <a:solidFill>
                <a:srgbClr val="6D40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6" name="Google Shape;616;p37"/>
              <p:cNvSpPr/>
              <p:nvPr/>
            </p:nvSpPr>
            <p:spPr>
              <a:xfrm>
                <a:off x="173" y="2496"/>
                <a:ext cx="185" cy="3"/>
              </a:xfrm>
              <a:prstGeom prst="rect">
                <a:avLst/>
              </a:prstGeom>
              <a:solidFill>
                <a:srgbClr val="6B3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7" name="Google Shape;617;p37"/>
              <p:cNvSpPr/>
              <p:nvPr/>
            </p:nvSpPr>
            <p:spPr>
              <a:xfrm>
                <a:off x="173" y="2499"/>
                <a:ext cx="185" cy="2"/>
              </a:xfrm>
              <a:prstGeom prst="rect">
                <a:avLst/>
              </a:prstGeom>
              <a:solidFill>
                <a:srgbClr val="6A3C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8" name="Google Shape;618;p37"/>
              <p:cNvSpPr/>
              <p:nvPr/>
            </p:nvSpPr>
            <p:spPr>
              <a:xfrm>
                <a:off x="173" y="2501"/>
                <a:ext cx="185" cy="3"/>
              </a:xfrm>
              <a:prstGeom prst="rect">
                <a:avLst/>
              </a:prstGeom>
              <a:solidFill>
                <a:srgbClr val="673A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19" name="Google Shape;619;p37"/>
              <p:cNvSpPr/>
              <p:nvPr/>
            </p:nvSpPr>
            <p:spPr>
              <a:xfrm>
                <a:off x="173" y="2504"/>
                <a:ext cx="185" cy="2"/>
              </a:xfrm>
              <a:prstGeom prst="rect">
                <a:avLst/>
              </a:prstGeom>
              <a:solidFill>
                <a:srgbClr val="6639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0" name="Google Shape;620;p37"/>
              <p:cNvSpPr/>
              <p:nvPr/>
            </p:nvSpPr>
            <p:spPr>
              <a:xfrm>
                <a:off x="173" y="2506"/>
                <a:ext cx="185" cy="3"/>
              </a:xfrm>
              <a:prstGeom prst="rect">
                <a:avLst/>
              </a:prstGeom>
              <a:solidFill>
                <a:srgbClr val="6637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1" name="Google Shape;621;p37"/>
              <p:cNvSpPr/>
              <p:nvPr/>
            </p:nvSpPr>
            <p:spPr>
              <a:xfrm>
                <a:off x="173" y="2509"/>
                <a:ext cx="185" cy="2"/>
              </a:xfrm>
              <a:prstGeom prst="rect">
                <a:avLst/>
              </a:prstGeom>
              <a:solidFill>
                <a:srgbClr val="6135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2" name="Google Shape;622;p37"/>
              <p:cNvSpPr/>
              <p:nvPr/>
            </p:nvSpPr>
            <p:spPr>
              <a:xfrm>
                <a:off x="173" y="2511"/>
                <a:ext cx="185" cy="3"/>
              </a:xfrm>
              <a:prstGeom prst="rect">
                <a:avLst/>
              </a:prstGeom>
              <a:solidFill>
                <a:srgbClr val="6033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sp>
          <p:nvSpPr>
            <p:cNvPr id="623" name="Google Shape;623;p37"/>
            <p:cNvSpPr/>
            <p:nvPr/>
          </p:nvSpPr>
          <p:spPr>
            <a:xfrm>
              <a:off x="173" y="2514"/>
              <a:ext cx="185" cy="2"/>
            </a:xfrm>
            <a:prstGeom prst="rect">
              <a:avLst/>
            </a:prstGeom>
            <a:solidFill>
              <a:srgbClr val="5F30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4" name="Google Shape;624;p37"/>
            <p:cNvSpPr/>
            <p:nvPr/>
          </p:nvSpPr>
          <p:spPr>
            <a:xfrm>
              <a:off x="173" y="2516"/>
              <a:ext cx="185" cy="3"/>
            </a:xfrm>
            <a:prstGeom prst="rect">
              <a:avLst/>
            </a:prstGeom>
            <a:solidFill>
              <a:srgbClr val="5C2F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5" name="Google Shape;625;p37"/>
            <p:cNvSpPr/>
            <p:nvPr/>
          </p:nvSpPr>
          <p:spPr>
            <a:xfrm>
              <a:off x="173" y="2519"/>
              <a:ext cx="185" cy="2"/>
            </a:xfrm>
            <a:prstGeom prst="rect">
              <a:avLst/>
            </a:prstGeom>
            <a:solidFill>
              <a:srgbClr val="5B2D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6" name="Google Shape;626;p37"/>
            <p:cNvSpPr/>
            <p:nvPr/>
          </p:nvSpPr>
          <p:spPr>
            <a:xfrm>
              <a:off x="173" y="2521"/>
              <a:ext cx="185" cy="3"/>
            </a:xfrm>
            <a:prstGeom prst="rect">
              <a:avLst/>
            </a:prstGeom>
            <a:solidFill>
              <a:srgbClr val="592B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7" name="Google Shape;627;p37"/>
            <p:cNvSpPr/>
            <p:nvPr/>
          </p:nvSpPr>
          <p:spPr>
            <a:xfrm>
              <a:off x="173" y="2524"/>
              <a:ext cx="185" cy="2"/>
            </a:xfrm>
            <a:prstGeom prst="rect">
              <a:avLst/>
            </a:prstGeom>
            <a:solidFill>
              <a:srgbClr val="5829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8" name="Google Shape;628;p37"/>
            <p:cNvSpPr/>
            <p:nvPr/>
          </p:nvSpPr>
          <p:spPr>
            <a:xfrm>
              <a:off x="173" y="2526"/>
              <a:ext cx="185" cy="3"/>
            </a:xfrm>
            <a:prstGeom prst="rect">
              <a:avLst/>
            </a:prstGeom>
            <a:solidFill>
              <a:srgbClr val="5528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29" name="Google Shape;629;p37"/>
            <p:cNvSpPr/>
            <p:nvPr/>
          </p:nvSpPr>
          <p:spPr>
            <a:xfrm>
              <a:off x="173" y="2529"/>
              <a:ext cx="185" cy="2"/>
            </a:xfrm>
            <a:prstGeom prst="rect">
              <a:avLst/>
            </a:prstGeom>
            <a:solidFill>
              <a:srgbClr val="542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0" name="Google Shape;630;p37"/>
            <p:cNvSpPr/>
            <p:nvPr/>
          </p:nvSpPr>
          <p:spPr>
            <a:xfrm>
              <a:off x="173" y="2531"/>
              <a:ext cx="185" cy="3"/>
            </a:xfrm>
            <a:prstGeom prst="rect">
              <a:avLst/>
            </a:prstGeom>
            <a:solidFill>
              <a:srgbClr val="532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1" name="Google Shape;631;p37"/>
            <p:cNvSpPr/>
            <p:nvPr/>
          </p:nvSpPr>
          <p:spPr>
            <a:xfrm>
              <a:off x="173" y="2534"/>
              <a:ext cx="185" cy="2"/>
            </a:xfrm>
            <a:prstGeom prst="rect">
              <a:avLst/>
            </a:prstGeom>
            <a:solidFill>
              <a:srgbClr val="5123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2" name="Google Shape;632;p37"/>
            <p:cNvSpPr/>
            <p:nvPr/>
          </p:nvSpPr>
          <p:spPr>
            <a:xfrm>
              <a:off x="173" y="2536"/>
              <a:ext cx="185" cy="3"/>
            </a:xfrm>
            <a:prstGeom prst="rect">
              <a:avLst/>
            </a:prstGeom>
            <a:solidFill>
              <a:srgbClr val="4E21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3" name="Google Shape;633;p37"/>
            <p:cNvSpPr/>
            <p:nvPr/>
          </p:nvSpPr>
          <p:spPr>
            <a:xfrm>
              <a:off x="173" y="2539"/>
              <a:ext cx="185" cy="2"/>
            </a:xfrm>
            <a:prstGeom prst="rect">
              <a:avLst/>
            </a:prstGeom>
            <a:solidFill>
              <a:srgbClr val="4D20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34" name="Google Shape;634;p37"/>
            <p:cNvSpPr/>
            <p:nvPr/>
          </p:nvSpPr>
          <p:spPr>
            <a:xfrm>
              <a:off x="411" y="2239"/>
              <a:ext cx="64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No Change</a:t>
              </a:r>
              <a:endParaRPr sz="1400" b="0" i="0" u="none" strike="noStrike" cap="none" dirty="0">
                <a:solidFill>
                  <a:schemeClr val="dk1"/>
                </a:solidFill>
                <a:latin typeface="Century Gothic"/>
                <a:ea typeface="Century Gothic"/>
                <a:cs typeface="Century Gothic"/>
                <a:sym typeface="Century Gothic"/>
              </a:endParaRPr>
            </a:p>
          </p:txBody>
        </p:sp>
        <p:sp>
          <p:nvSpPr>
            <p:cNvPr id="635" name="Google Shape;635;p37"/>
            <p:cNvSpPr/>
            <p:nvPr/>
          </p:nvSpPr>
          <p:spPr>
            <a:xfrm>
              <a:off x="411" y="2444"/>
              <a:ext cx="515" cy="1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NDVI </a:t>
              </a:r>
              <a:br>
                <a:rPr lang="en-US" sz="1400" b="0" i="0" u="none" strike="noStrike" cap="none" dirty="0">
                  <a:solidFill>
                    <a:srgbClr val="000000"/>
                  </a:solidFill>
                  <a:latin typeface="Century Gothic"/>
                  <a:ea typeface="Century Gothic"/>
                  <a:cs typeface="Century Gothic"/>
                  <a:sym typeface="Century Gothic"/>
                </a:rPr>
              </a:br>
              <a:r>
                <a:rPr lang="en-US" sz="1400" b="0" i="0" u="none" strike="noStrike" cap="none" dirty="0">
                  <a:solidFill>
                    <a:srgbClr val="000000"/>
                  </a:solidFill>
                  <a:latin typeface="Century Gothic"/>
                  <a:ea typeface="Century Gothic"/>
                  <a:cs typeface="Century Gothic"/>
                  <a:sym typeface="Century Gothic"/>
                </a:rPr>
                <a:t>Decrease</a:t>
              </a:r>
              <a:endParaRPr sz="1400" b="0" i="0" u="none" strike="noStrike" cap="none" dirty="0">
                <a:solidFill>
                  <a:schemeClr val="dk1"/>
                </a:solidFill>
                <a:latin typeface="Century Gothic"/>
                <a:ea typeface="Century Gothic"/>
                <a:cs typeface="Century Gothic"/>
                <a:sym typeface="Century Gothic"/>
              </a:endParaRPr>
            </a:p>
          </p:txBody>
        </p:sp>
      </p:grpSp>
      <p:sp>
        <p:nvSpPr>
          <p:cNvPr id="636" name="Google Shape;636;p37"/>
          <p:cNvSpPr txBox="1"/>
          <p:nvPr/>
        </p:nvSpPr>
        <p:spPr>
          <a:xfrm>
            <a:off x="8652190" y="751753"/>
            <a:ext cx="3187602" cy="89998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2E8652"/>
              </a:buClr>
              <a:buSzPts val="4400"/>
              <a:buFont typeface="Century Gothic"/>
              <a:buNone/>
            </a:pPr>
            <a:r>
              <a:rPr lang="en-US" sz="2400" b="1" i="0" u="none" strike="noStrike" cap="none" dirty="0">
                <a:solidFill>
                  <a:schemeClr val="dk1"/>
                </a:solidFill>
                <a:latin typeface="Century Gothic"/>
                <a:ea typeface="Century Gothic"/>
                <a:cs typeface="Century Gothic"/>
                <a:sym typeface="Century Gothic"/>
              </a:rPr>
              <a:t>EVI Change</a:t>
            </a:r>
            <a:endParaRPr dirty="0"/>
          </a:p>
        </p:txBody>
      </p:sp>
      <p:grpSp>
        <p:nvGrpSpPr>
          <p:cNvPr id="637" name="Google Shape;637;p37"/>
          <p:cNvGrpSpPr/>
          <p:nvPr/>
        </p:nvGrpSpPr>
        <p:grpSpPr>
          <a:xfrm>
            <a:off x="6204350" y="3259746"/>
            <a:ext cx="1327426" cy="2362891"/>
            <a:chOff x="3902" y="1962"/>
            <a:chExt cx="1218" cy="688"/>
          </a:xfrm>
        </p:grpSpPr>
        <p:sp>
          <p:nvSpPr>
            <p:cNvPr id="638" name="Google Shape;638;p37"/>
            <p:cNvSpPr/>
            <p:nvPr/>
          </p:nvSpPr>
          <p:spPr>
            <a:xfrm>
              <a:off x="3902" y="1962"/>
              <a:ext cx="1135" cy="6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nvGrpSpPr>
            <p:cNvPr id="639" name="Google Shape;639;p37"/>
            <p:cNvGrpSpPr/>
            <p:nvPr/>
          </p:nvGrpSpPr>
          <p:grpSpPr>
            <a:xfrm>
              <a:off x="3902" y="1967"/>
              <a:ext cx="1096" cy="293"/>
              <a:chOff x="3902" y="1967"/>
              <a:chExt cx="1096" cy="293"/>
            </a:xfrm>
          </p:grpSpPr>
          <p:sp>
            <p:nvSpPr>
              <p:cNvPr id="640" name="Google Shape;640;p37"/>
              <p:cNvSpPr/>
              <p:nvPr/>
            </p:nvSpPr>
            <p:spPr>
              <a:xfrm>
                <a:off x="3902" y="2028"/>
                <a:ext cx="322" cy="1"/>
              </a:xfrm>
              <a:prstGeom prst="rect">
                <a:avLst/>
              </a:prstGeom>
              <a:solidFill>
                <a:srgbClr val="2182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1" name="Google Shape;641;p37"/>
              <p:cNvSpPr/>
              <p:nvPr/>
            </p:nvSpPr>
            <p:spPr>
              <a:xfrm>
                <a:off x="3902" y="2029"/>
                <a:ext cx="322" cy="1"/>
              </a:xfrm>
              <a:prstGeom prst="rect">
                <a:avLst/>
              </a:prstGeom>
              <a:solidFill>
                <a:srgbClr val="23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2" name="Google Shape;642;p37"/>
              <p:cNvSpPr/>
              <p:nvPr/>
            </p:nvSpPr>
            <p:spPr>
              <a:xfrm>
                <a:off x="3902" y="2030"/>
                <a:ext cx="322" cy="1"/>
              </a:xfrm>
              <a:prstGeom prst="rect">
                <a:avLst/>
              </a:prstGeom>
              <a:solidFill>
                <a:srgbClr val="26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3" name="Google Shape;643;p37"/>
              <p:cNvSpPr/>
              <p:nvPr/>
            </p:nvSpPr>
            <p:spPr>
              <a:xfrm>
                <a:off x="3902" y="2031"/>
                <a:ext cx="322" cy="2"/>
              </a:xfrm>
              <a:prstGeom prst="rect">
                <a:avLst/>
              </a:prstGeom>
              <a:solidFill>
                <a:srgbClr val="27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4" name="Google Shape;644;p37"/>
              <p:cNvSpPr/>
              <p:nvPr/>
            </p:nvSpPr>
            <p:spPr>
              <a:xfrm>
                <a:off x="3902" y="2033"/>
                <a:ext cx="322" cy="1"/>
              </a:xfrm>
              <a:prstGeom prst="rect">
                <a:avLst/>
              </a:prstGeom>
              <a:solidFill>
                <a:srgbClr val="29839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5" name="Google Shape;645;p37"/>
              <p:cNvSpPr/>
              <p:nvPr/>
            </p:nvSpPr>
            <p:spPr>
              <a:xfrm>
                <a:off x="3902" y="2034"/>
                <a:ext cx="322" cy="1"/>
              </a:xfrm>
              <a:prstGeom prst="rect">
                <a:avLst/>
              </a:prstGeom>
              <a:solidFill>
                <a:srgbClr val="2B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6" name="Google Shape;646;p37"/>
              <p:cNvSpPr/>
              <p:nvPr/>
            </p:nvSpPr>
            <p:spPr>
              <a:xfrm>
                <a:off x="3902" y="2035"/>
                <a:ext cx="322" cy="1"/>
              </a:xfrm>
              <a:prstGeom prst="rect">
                <a:avLst/>
              </a:prstGeom>
              <a:solidFill>
                <a:srgbClr val="2C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7" name="Google Shape;647;p37"/>
              <p:cNvSpPr/>
              <p:nvPr/>
            </p:nvSpPr>
            <p:spPr>
              <a:xfrm>
                <a:off x="3902" y="2036"/>
                <a:ext cx="322" cy="1"/>
              </a:xfrm>
              <a:prstGeom prst="rect">
                <a:avLst/>
              </a:prstGeom>
              <a:solidFill>
                <a:srgbClr val="2E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8" name="Google Shape;648;p37"/>
              <p:cNvSpPr/>
              <p:nvPr/>
            </p:nvSpPr>
            <p:spPr>
              <a:xfrm>
                <a:off x="3902" y="2037"/>
                <a:ext cx="322" cy="1"/>
              </a:xfrm>
              <a:prstGeom prst="rect">
                <a:avLst/>
              </a:prstGeom>
              <a:solidFill>
                <a:srgbClr val="2F88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49" name="Google Shape;649;p37"/>
              <p:cNvSpPr/>
              <p:nvPr/>
            </p:nvSpPr>
            <p:spPr>
              <a:xfrm>
                <a:off x="3902" y="2038"/>
                <a:ext cx="322" cy="2"/>
              </a:xfrm>
              <a:prstGeom prst="rect">
                <a:avLst/>
              </a:prstGeom>
              <a:solidFill>
                <a:srgbClr val="328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0" name="Google Shape;650;p37"/>
              <p:cNvSpPr/>
              <p:nvPr/>
            </p:nvSpPr>
            <p:spPr>
              <a:xfrm>
                <a:off x="3902" y="2040"/>
                <a:ext cx="322" cy="1"/>
              </a:xfrm>
              <a:prstGeom prst="rect">
                <a:avLst/>
              </a:prstGeom>
              <a:solidFill>
                <a:srgbClr val="3489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1" name="Google Shape;651;p37"/>
              <p:cNvSpPr/>
              <p:nvPr/>
            </p:nvSpPr>
            <p:spPr>
              <a:xfrm>
                <a:off x="3902" y="2041"/>
                <a:ext cx="322" cy="1"/>
              </a:xfrm>
              <a:prstGeom prst="rect">
                <a:avLst/>
              </a:prstGeom>
              <a:solidFill>
                <a:srgbClr val="358A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2" name="Google Shape;652;p37"/>
              <p:cNvSpPr/>
              <p:nvPr/>
            </p:nvSpPr>
            <p:spPr>
              <a:xfrm>
                <a:off x="3902" y="2042"/>
                <a:ext cx="322" cy="1"/>
              </a:xfrm>
              <a:prstGeom prst="rect">
                <a:avLst/>
              </a:prstGeom>
              <a:solidFill>
                <a:srgbClr val="378B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3" name="Google Shape;653;p37"/>
              <p:cNvSpPr/>
              <p:nvPr/>
            </p:nvSpPr>
            <p:spPr>
              <a:xfrm>
                <a:off x="3902" y="2043"/>
                <a:ext cx="322" cy="1"/>
              </a:xfrm>
              <a:prstGeom prst="rect">
                <a:avLst/>
              </a:prstGeom>
              <a:solidFill>
                <a:srgbClr val="39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4" name="Google Shape;654;p37"/>
              <p:cNvSpPr/>
              <p:nvPr/>
            </p:nvSpPr>
            <p:spPr>
              <a:xfrm>
                <a:off x="3902" y="2044"/>
                <a:ext cx="322" cy="2"/>
              </a:xfrm>
              <a:prstGeom prst="rect">
                <a:avLst/>
              </a:prstGeom>
              <a:solidFill>
                <a:srgbClr val="3B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5" name="Google Shape;655;p37"/>
              <p:cNvSpPr/>
              <p:nvPr/>
            </p:nvSpPr>
            <p:spPr>
              <a:xfrm>
                <a:off x="3902" y="2046"/>
                <a:ext cx="322" cy="1"/>
              </a:xfrm>
              <a:prstGeom prst="rect">
                <a:avLst/>
              </a:prstGeom>
              <a:solidFill>
                <a:srgbClr val="3B8D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6" name="Google Shape;656;p37"/>
              <p:cNvSpPr/>
              <p:nvPr/>
            </p:nvSpPr>
            <p:spPr>
              <a:xfrm>
                <a:off x="3902" y="2047"/>
                <a:ext cx="322" cy="1"/>
              </a:xfrm>
              <a:prstGeom prst="rect">
                <a:avLst/>
              </a:prstGeom>
              <a:solidFill>
                <a:srgbClr val="3C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7" name="Google Shape;657;p37"/>
              <p:cNvSpPr/>
              <p:nvPr/>
            </p:nvSpPr>
            <p:spPr>
              <a:xfrm>
                <a:off x="3902" y="2048"/>
                <a:ext cx="322" cy="1"/>
              </a:xfrm>
              <a:prstGeom prst="rect">
                <a:avLst/>
              </a:prstGeom>
              <a:solidFill>
                <a:srgbClr val="3E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8" name="Google Shape;658;p37"/>
              <p:cNvSpPr/>
              <p:nvPr/>
            </p:nvSpPr>
            <p:spPr>
              <a:xfrm>
                <a:off x="3902" y="2049"/>
                <a:ext cx="322" cy="1"/>
              </a:xfrm>
              <a:prstGeom prst="rect">
                <a:avLst/>
              </a:prstGeom>
              <a:solidFill>
                <a:srgbClr val="3F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59" name="Google Shape;659;p37"/>
              <p:cNvSpPr/>
              <p:nvPr/>
            </p:nvSpPr>
            <p:spPr>
              <a:xfrm>
                <a:off x="3902" y="2050"/>
                <a:ext cx="322" cy="1"/>
              </a:xfrm>
              <a:prstGeom prst="rect">
                <a:avLst/>
              </a:prstGeom>
              <a:solidFill>
                <a:srgbClr val="418F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0" name="Google Shape;660;p37"/>
              <p:cNvSpPr/>
              <p:nvPr/>
            </p:nvSpPr>
            <p:spPr>
              <a:xfrm>
                <a:off x="3902" y="2051"/>
                <a:ext cx="322" cy="2"/>
              </a:xfrm>
              <a:prstGeom prst="rect">
                <a:avLst/>
              </a:prstGeom>
              <a:solidFill>
                <a:srgbClr val="4291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1" name="Google Shape;661;p37"/>
              <p:cNvSpPr/>
              <p:nvPr/>
            </p:nvSpPr>
            <p:spPr>
              <a:xfrm>
                <a:off x="3902" y="2053"/>
                <a:ext cx="322" cy="1"/>
              </a:xfrm>
              <a:prstGeom prst="rect">
                <a:avLst/>
              </a:prstGeom>
              <a:solidFill>
                <a:srgbClr val="4593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2" name="Google Shape;662;p37"/>
              <p:cNvSpPr/>
              <p:nvPr/>
            </p:nvSpPr>
            <p:spPr>
              <a:xfrm>
                <a:off x="3902" y="2054"/>
                <a:ext cx="322" cy="1"/>
              </a:xfrm>
              <a:prstGeom prst="rect">
                <a:avLst/>
              </a:prstGeom>
              <a:solidFill>
                <a:srgbClr val="4693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3" name="Google Shape;663;p37"/>
              <p:cNvSpPr/>
              <p:nvPr/>
            </p:nvSpPr>
            <p:spPr>
              <a:xfrm>
                <a:off x="3902" y="2055"/>
                <a:ext cx="322" cy="1"/>
              </a:xfrm>
              <a:prstGeom prst="rect">
                <a:avLst/>
              </a:prstGeom>
              <a:solidFill>
                <a:srgbClr val="4894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4" name="Google Shape;664;p37"/>
              <p:cNvSpPr/>
              <p:nvPr/>
            </p:nvSpPr>
            <p:spPr>
              <a:xfrm>
                <a:off x="3902" y="2056"/>
                <a:ext cx="322" cy="1"/>
              </a:xfrm>
              <a:prstGeom prst="rect">
                <a:avLst/>
              </a:prstGeom>
              <a:solidFill>
                <a:srgbClr val="49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5" name="Google Shape;665;p37"/>
              <p:cNvSpPr/>
              <p:nvPr/>
            </p:nvSpPr>
            <p:spPr>
              <a:xfrm>
                <a:off x="3902" y="2057"/>
                <a:ext cx="322" cy="2"/>
              </a:xfrm>
              <a:prstGeom prst="rect">
                <a:avLst/>
              </a:prstGeom>
              <a:solidFill>
                <a:srgbClr val="49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6" name="Google Shape;666;p37"/>
              <p:cNvSpPr/>
              <p:nvPr/>
            </p:nvSpPr>
            <p:spPr>
              <a:xfrm>
                <a:off x="3902" y="2059"/>
                <a:ext cx="322" cy="1"/>
              </a:xfrm>
              <a:prstGeom prst="rect">
                <a:avLst/>
              </a:prstGeom>
              <a:solidFill>
                <a:srgbClr val="4B95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7" name="Google Shape;667;p37"/>
              <p:cNvSpPr/>
              <p:nvPr/>
            </p:nvSpPr>
            <p:spPr>
              <a:xfrm>
                <a:off x="3902" y="2060"/>
                <a:ext cx="322" cy="1"/>
              </a:xfrm>
              <a:prstGeom prst="rect">
                <a:avLst/>
              </a:prstGeom>
              <a:solidFill>
                <a:srgbClr val="4D96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8" name="Google Shape;668;p37"/>
              <p:cNvSpPr/>
              <p:nvPr/>
            </p:nvSpPr>
            <p:spPr>
              <a:xfrm>
                <a:off x="3902" y="2061"/>
                <a:ext cx="322" cy="1"/>
              </a:xfrm>
              <a:prstGeom prst="rect">
                <a:avLst/>
              </a:prstGeom>
              <a:solidFill>
                <a:srgbClr val="4E97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69" name="Google Shape;669;p37"/>
              <p:cNvSpPr/>
              <p:nvPr/>
            </p:nvSpPr>
            <p:spPr>
              <a:xfrm>
                <a:off x="3902" y="2062"/>
                <a:ext cx="322" cy="1"/>
              </a:xfrm>
              <a:prstGeom prst="rect">
                <a:avLst/>
              </a:prstGeom>
              <a:solidFill>
                <a:srgbClr val="5199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0" name="Google Shape;670;p37"/>
              <p:cNvSpPr/>
              <p:nvPr/>
            </p:nvSpPr>
            <p:spPr>
              <a:xfrm>
                <a:off x="3902" y="2063"/>
                <a:ext cx="322" cy="1"/>
              </a:xfrm>
              <a:prstGeom prst="rect">
                <a:avLst/>
              </a:prstGeom>
              <a:solidFill>
                <a:srgbClr val="52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1" name="Google Shape;671;p37"/>
              <p:cNvSpPr/>
              <p:nvPr/>
            </p:nvSpPr>
            <p:spPr>
              <a:xfrm>
                <a:off x="3902" y="2064"/>
                <a:ext cx="322" cy="2"/>
              </a:xfrm>
              <a:prstGeom prst="rect">
                <a:avLst/>
              </a:prstGeom>
              <a:solidFill>
                <a:srgbClr val="52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2" name="Google Shape;672;p37"/>
              <p:cNvSpPr/>
              <p:nvPr/>
            </p:nvSpPr>
            <p:spPr>
              <a:xfrm>
                <a:off x="3902" y="2066"/>
                <a:ext cx="322" cy="1"/>
              </a:xfrm>
              <a:prstGeom prst="rect">
                <a:avLst/>
              </a:prstGeom>
              <a:solidFill>
                <a:srgbClr val="549A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3" name="Google Shape;673;p37"/>
              <p:cNvSpPr/>
              <p:nvPr/>
            </p:nvSpPr>
            <p:spPr>
              <a:xfrm>
                <a:off x="3902" y="2067"/>
                <a:ext cx="322" cy="1"/>
              </a:xfrm>
              <a:prstGeom prst="rect">
                <a:avLst/>
              </a:prstGeom>
              <a:solidFill>
                <a:srgbClr val="56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4" name="Google Shape;674;p37"/>
              <p:cNvSpPr/>
              <p:nvPr/>
            </p:nvSpPr>
            <p:spPr>
              <a:xfrm>
                <a:off x="3902" y="2068"/>
                <a:ext cx="322" cy="1"/>
              </a:xfrm>
              <a:prstGeom prst="rect">
                <a:avLst/>
              </a:prstGeom>
              <a:solidFill>
                <a:srgbClr val="57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5" name="Google Shape;675;p37"/>
              <p:cNvSpPr/>
              <p:nvPr/>
            </p:nvSpPr>
            <p:spPr>
              <a:xfrm>
                <a:off x="3902" y="2069"/>
                <a:ext cx="322" cy="1"/>
              </a:xfrm>
              <a:prstGeom prst="rect">
                <a:avLst/>
              </a:prstGeom>
              <a:solidFill>
                <a:srgbClr val="579C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6" name="Google Shape;676;p37"/>
              <p:cNvSpPr/>
              <p:nvPr/>
            </p:nvSpPr>
            <p:spPr>
              <a:xfrm>
                <a:off x="3902" y="2070"/>
                <a:ext cx="322" cy="1"/>
              </a:xfrm>
              <a:prstGeom prst="rect">
                <a:avLst/>
              </a:prstGeom>
              <a:solidFill>
                <a:srgbClr val="5A9E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7" name="Google Shape;677;p37"/>
              <p:cNvSpPr/>
              <p:nvPr/>
            </p:nvSpPr>
            <p:spPr>
              <a:xfrm>
                <a:off x="3902" y="2071"/>
                <a:ext cx="322" cy="2"/>
              </a:xfrm>
              <a:prstGeom prst="rect">
                <a:avLst/>
              </a:prstGeom>
              <a:solidFill>
                <a:srgbClr val="5C9E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8" name="Google Shape;678;p37"/>
              <p:cNvSpPr/>
              <p:nvPr/>
            </p:nvSpPr>
            <p:spPr>
              <a:xfrm>
                <a:off x="3902" y="2073"/>
                <a:ext cx="322" cy="1"/>
              </a:xfrm>
              <a:prstGeom prst="rect">
                <a:avLst/>
              </a:prstGeom>
              <a:solidFill>
                <a:srgbClr val="5C9E9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79" name="Google Shape;679;p37"/>
              <p:cNvSpPr/>
              <p:nvPr/>
            </p:nvSpPr>
            <p:spPr>
              <a:xfrm>
                <a:off x="3902" y="2074"/>
                <a:ext cx="322" cy="1"/>
              </a:xfrm>
              <a:prstGeom prst="rect">
                <a:avLst/>
              </a:prstGeom>
              <a:solidFill>
                <a:srgbClr val="5FA1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0" name="Google Shape;680;p37"/>
              <p:cNvSpPr/>
              <p:nvPr/>
            </p:nvSpPr>
            <p:spPr>
              <a:xfrm>
                <a:off x="3902" y="2075"/>
                <a:ext cx="322" cy="1"/>
              </a:xfrm>
              <a:prstGeom prst="rect">
                <a:avLst/>
              </a:prstGeom>
              <a:solidFill>
                <a:srgbClr val="5FA1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1" name="Google Shape;681;p37"/>
              <p:cNvSpPr/>
              <p:nvPr/>
            </p:nvSpPr>
            <p:spPr>
              <a:xfrm>
                <a:off x="3902" y="2076"/>
                <a:ext cx="322" cy="1"/>
              </a:xfrm>
              <a:prstGeom prst="rect">
                <a:avLst/>
              </a:prstGeom>
              <a:solidFill>
                <a:srgbClr val="60A19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2" name="Google Shape;682;p37"/>
              <p:cNvSpPr/>
              <p:nvPr/>
            </p:nvSpPr>
            <p:spPr>
              <a:xfrm>
                <a:off x="3902" y="2077"/>
                <a:ext cx="322" cy="2"/>
              </a:xfrm>
              <a:prstGeom prst="rect">
                <a:avLst/>
              </a:prstGeom>
              <a:solidFill>
                <a:srgbClr val="64A3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3" name="Google Shape;683;p37"/>
              <p:cNvSpPr/>
              <p:nvPr/>
            </p:nvSpPr>
            <p:spPr>
              <a:xfrm>
                <a:off x="3902" y="2079"/>
                <a:ext cx="322" cy="1"/>
              </a:xfrm>
              <a:prstGeom prst="rect">
                <a:avLst/>
              </a:prstGeom>
              <a:solidFill>
                <a:srgbClr val="64A3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4" name="Google Shape;684;p37"/>
              <p:cNvSpPr/>
              <p:nvPr/>
            </p:nvSpPr>
            <p:spPr>
              <a:xfrm>
                <a:off x="3902" y="2080"/>
                <a:ext cx="322" cy="1"/>
              </a:xfrm>
              <a:prstGeom prst="rect">
                <a:avLst/>
              </a:prstGeom>
              <a:solidFill>
                <a:srgbClr val="65A3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5" name="Google Shape;685;p37"/>
              <p:cNvSpPr/>
              <p:nvPr/>
            </p:nvSpPr>
            <p:spPr>
              <a:xfrm>
                <a:off x="3902" y="2081"/>
                <a:ext cx="322" cy="1"/>
              </a:xfrm>
              <a:prstGeom prst="rect">
                <a:avLst/>
              </a:prstGeom>
              <a:solidFill>
                <a:srgbClr val="65A3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6" name="Google Shape;686;p37"/>
              <p:cNvSpPr/>
              <p:nvPr/>
            </p:nvSpPr>
            <p:spPr>
              <a:xfrm>
                <a:off x="3902" y="2082"/>
                <a:ext cx="322" cy="1"/>
              </a:xfrm>
              <a:prstGeom prst="rect">
                <a:avLst/>
              </a:prstGeom>
              <a:solidFill>
                <a:srgbClr val="68A6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7" name="Google Shape;687;p37"/>
              <p:cNvSpPr/>
              <p:nvPr/>
            </p:nvSpPr>
            <p:spPr>
              <a:xfrm>
                <a:off x="3902" y="2083"/>
                <a:ext cx="322" cy="1"/>
              </a:xfrm>
              <a:prstGeom prst="rect">
                <a:avLst/>
              </a:prstGeom>
              <a:solidFill>
                <a:srgbClr val="68A6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8" name="Google Shape;688;p37"/>
              <p:cNvSpPr/>
              <p:nvPr/>
            </p:nvSpPr>
            <p:spPr>
              <a:xfrm>
                <a:off x="3902" y="2084"/>
                <a:ext cx="322" cy="2"/>
              </a:xfrm>
              <a:prstGeom prst="rect">
                <a:avLst/>
              </a:prstGeom>
              <a:solidFill>
                <a:srgbClr val="6AA6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89" name="Google Shape;689;p37"/>
              <p:cNvSpPr/>
              <p:nvPr/>
            </p:nvSpPr>
            <p:spPr>
              <a:xfrm>
                <a:off x="3902" y="2086"/>
                <a:ext cx="322" cy="1"/>
              </a:xfrm>
              <a:prstGeom prst="rect">
                <a:avLst/>
              </a:prstGeom>
              <a:solidFill>
                <a:srgbClr val="6CA8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0" name="Google Shape;690;p37"/>
              <p:cNvSpPr/>
              <p:nvPr/>
            </p:nvSpPr>
            <p:spPr>
              <a:xfrm>
                <a:off x="3902" y="2087"/>
                <a:ext cx="322" cy="1"/>
              </a:xfrm>
              <a:prstGeom prst="rect">
                <a:avLst/>
              </a:prstGeom>
              <a:solidFill>
                <a:srgbClr val="6DA8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1" name="Google Shape;691;p37"/>
              <p:cNvSpPr/>
              <p:nvPr/>
            </p:nvSpPr>
            <p:spPr>
              <a:xfrm>
                <a:off x="3902" y="2088"/>
                <a:ext cx="322" cy="1"/>
              </a:xfrm>
              <a:prstGeom prst="rect">
                <a:avLst/>
              </a:prstGeom>
              <a:solidFill>
                <a:srgbClr val="6DA8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2" name="Google Shape;692;p37"/>
              <p:cNvSpPr/>
              <p:nvPr/>
            </p:nvSpPr>
            <p:spPr>
              <a:xfrm>
                <a:off x="3902" y="2089"/>
                <a:ext cx="322" cy="1"/>
              </a:xfrm>
              <a:prstGeom prst="rect">
                <a:avLst/>
              </a:prstGeom>
              <a:solidFill>
                <a:srgbClr val="71AB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3" name="Google Shape;693;p37"/>
              <p:cNvSpPr/>
              <p:nvPr/>
            </p:nvSpPr>
            <p:spPr>
              <a:xfrm>
                <a:off x="3902" y="2090"/>
                <a:ext cx="322" cy="1"/>
              </a:xfrm>
              <a:prstGeom prst="rect">
                <a:avLst/>
              </a:prstGeom>
              <a:solidFill>
                <a:srgbClr val="71AB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4" name="Google Shape;694;p37"/>
              <p:cNvSpPr/>
              <p:nvPr/>
            </p:nvSpPr>
            <p:spPr>
              <a:xfrm>
                <a:off x="3902" y="2091"/>
                <a:ext cx="322" cy="2"/>
              </a:xfrm>
              <a:prstGeom prst="rect">
                <a:avLst/>
              </a:prstGeom>
              <a:solidFill>
                <a:srgbClr val="72AB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5" name="Google Shape;695;p37"/>
              <p:cNvSpPr/>
              <p:nvPr/>
            </p:nvSpPr>
            <p:spPr>
              <a:xfrm>
                <a:off x="3902" y="2093"/>
                <a:ext cx="322" cy="1"/>
              </a:xfrm>
              <a:prstGeom prst="rect">
                <a:avLst/>
              </a:prstGeom>
              <a:solidFill>
                <a:srgbClr val="74A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6" name="Google Shape;696;p37"/>
              <p:cNvSpPr/>
              <p:nvPr/>
            </p:nvSpPr>
            <p:spPr>
              <a:xfrm>
                <a:off x="3902" y="2094"/>
                <a:ext cx="322" cy="1"/>
              </a:xfrm>
              <a:prstGeom prst="rect">
                <a:avLst/>
              </a:prstGeom>
              <a:solidFill>
                <a:srgbClr val="76AD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7" name="Google Shape;697;p37"/>
              <p:cNvSpPr/>
              <p:nvPr/>
            </p:nvSpPr>
            <p:spPr>
              <a:xfrm>
                <a:off x="3902" y="2095"/>
                <a:ext cx="322" cy="1"/>
              </a:xfrm>
              <a:prstGeom prst="rect">
                <a:avLst/>
              </a:prstGeom>
              <a:solidFill>
                <a:srgbClr val="76AD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8" name="Google Shape;698;p37"/>
              <p:cNvSpPr/>
              <p:nvPr/>
            </p:nvSpPr>
            <p:spPr>
              <a:xfrm>
                <a:off x="3902" y="2096"/>
                <a:ext cx="322" cy="1"/>
              </a:xfrm>
              <a:prstGeom prst="rect">
                <a:avLst/>
              </a:prstGeom>
              <a:solidFill>
                <a:srgbClr val="79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699" name="Google Shape;699;p37"/>
              <p:cNvSpPr/>
              <p:nvPr/>
            </p:nvSpPr>
            <p:spPr>
              <a:xfrm>
                <a:off x="3902" y="2097"/>
                <a:ext cx="322" cy="2"/>
              </a:xfrm>
              <a:prstGeom prst="rect">
                <a:avLst/>
              </a:prstGeom>
              <a:solidFill>
                <a:srgbClr val="79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0" name="Google Shape;700;p37"/>
              <p:cNvSpPr/>
              <p:nvPr/>
            </p:nvSpPr>
            <p:spPr>
              <a:xfrm>
                <a:off x="3902" y="2099"/>
                <a:ext cx="322" cy="1"/>
              </a:xfrm>
              <a:prstGeom prst="rect">
                <a:avLst/>
              </a:prstGeom>
              <a:solidFill>
                <a:srgbClr val="7BB0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1" name="Google Shape;701;p37"/>
              <p:cNvSpPr/>
              <p:nvPr/>
            </p:nvSpPr>
            <p:spPr>
              <a:xfrm>
                <a:off x="3902" y="2100"/>
                <a:ext cx="322" cy="1"/>
              </a:xfrm>
              <a:prstGeom prst="rect">
                <a:avLst/>
              </a:prstGeom>
              <a:solidFill>
                <a:srgbClr val="7BB0A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2" name="Google Shape;702;p37"/>
              <p:cNvSpPr/>
              <p:nvPr/>
            </p:nvSpPr>
            <p:spPr>
              <a:xfrm>
                <a:off x="3902" y="2101"/>
                <a:ext cx="322" cy="1"/>
              </a:xfrm>
              <a:prstGeom prst="rect">
                <a:avLst/>
              </a:prstGeom>
              <a:solidFill>
                <a:srgbClr val="7FB3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3" name="Google Shape;703;p37"/>
              <p:cNvSpPr/>
              <p:nvPr/>
            </p:nvSpPr>
            <p:spPr>
              <a:xfrm>
                <a:off x="3902" y="2102"/>
                <a:ext cx="322" cy="1"/>
              </a:xfrm>
              <a:prstGeom prst="rect">
                <a:avLst/>
              </a:prstGeom>
              <a:solidFill>
                <a:srgbClr val="7FB3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4" name="Google Shape;704;p37"/>
              <p:cNvSpPr/>
              <p:nvPr/>
            </p:nvSpPr>
            <p:spPr>
              <a:xfrm>
                <a:off x="3902" y="2103"/>
                <a:ext cx="322" cy="1"/>
              </a:xfrm>
              <a:prstGeom prst="rect">
                <a:avLst/>
              </a:prstGeom>
              <a:solidFill>
                <a:srgbClr val="81B3A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5" name="Google Shape;705;p37"/>
              <p:cNvSpPr/>
              <p:nvPr/>
            </p:nvSpPr>
            <p:spPr>
              <a:xfrm>
                <a:off x="3902" y="2104"/>
                <a:ext cx="322" cy="2"/>
              </a:xfrm>
              <a:prstGeom prst="rect">
                <a:avLst/>
              </a:prstGeom>
              <a:solidFill>
                <a:srgbClr val="82B5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6" name="Google Shape;706;p37"/>
              <p:cNvSpPr/>
              <p:nvPr/>
            </p:nvSpPr>
            <p:spPr>
              <a:xfrm>
                <a:off x="3902" y="2106"/>
                <a:ext cx="322" cy="1"/>
              </a:xfrm>
              <a:prstGeom prst="rect">
                <a:avLst/>
              </a:prstGeom>
              <a:solidFill>
                <a:srgbClr val="82B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7" name="Google Shape;707;p37"/>
              <p:cNvSpPr/>
              <p:nvPr/>
            </p:nvSpPr>
            <p:spPr>
              <a:xfrm>
                <a:off x="3902" y="2107"/>
                <a:ext cx="322" cy="1"/>
              </a:xfrm>
              <a:prstGeom prst="rect">
                <a:avLst/>
              </a:prstGeom>
              <a:solidFill>
                <a:srgbClr val="84B5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8" name="Google Shape;708;p37"/>
              <p:cNvSpPr/>
              <p:nvPr/>
            </p:nvSpPr>
            <p:spPr>
              <a:xfrm>
                <a:off x="3902" y="2108"/>
                <a:ext cx="322" cy="1"/>
              </a:xfrm>
              <a:prstGeom prst="rect">
                <a:avLst/>
              </a:prstGeom>
              <a:solidFill>
                <a:srgbClr val="86B8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09" name="Google Shape;709;p37"/>
              <p:cNvSpPr/>
              <p:nvPr/>
            </p:nvSpPr>
            <p:spPr>
              <a:xfrm>
                <a:off x="3902" y="2109"/>
                <a:ext cx="322" cy="1"/>
              </a:xfrm>
              <a:prstGeom prst="rect">
                <a:avLst/>
              </a:prstGeom>
              <a:solidFill>
                <a:srgbClr val="88B8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0" name="Google Shape;710;p37"/>
              <p:cNvSpPr/>
              <p:nvPr/>
            </p:nvSpPr>
            <p:spPr>
              <a:xfrm>
                <a:off x="3902" y="2110"/>
                <a:ext cx="322" cy="1"/>
              </a:xfrm>
              <a:prstGeom prst="rect">
                <a:avLst/>
              </a:prstGeom>
              <a:solidFill>
                <a:srgbClr val="88B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1" name="Google Shape;711;p37"/>
              <p:cNvSpPr/>
              <p:nvPr/>
            </p:nvSpPr>
            <p:spPr>
              <a:xfrm>
                <a:off x="3902" y="2111"/>
                <a:ext cx="322" cy="2"/>
              </a:xfrm>
              <a:prstGeom prst="rect">
                <a:avLst/>
              </a:prstGeom>
              <a:solidFill>
                <a:srgbClr val="8CBA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2" name="Google Shape;712;p37"/>
              <p:cNvSpPr/>
              <p:nvPr/>
            </p:nvSpPr>
            <p:spPr>
              <a:xfrm>
                <a:off x="3902" y="2113"/>
                <a:ext cx="322" cy="1"/>
              </a:xfrm>
              <a:prstGeom prst="rect">
                <a:avLst/>
              </a:prstGeom>
              <a:solidFill>
                <a:srgbClr val="8CBA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3" name="Google Shape;713;p37"/>
              <p:cNvSpPr/>
              <p:nvPr/>
            </p:nvSpPr>
            <p:spPr>
              <a:xfrm>
                <a:off x="3902" y="2114"/>
                <a:ext cx="322" cy="1"/>
              </a:xfrm>
              <a:prstGeom prst="rect">
                <a:avLst/>
              </a:prstGeom>
              <a:solidFill>
                <a:srgbClr val="8CBA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4" name="Google Shape;714;p37"/>
              <p:cNvSpPr/>
              <p:nvPr/>
            </p:nvSpPr>
            <p:spPr>
              <a:xfrm>
                <a:off x="3902" y="2115"/>
                <a:ext cx="322" cy="1"/>
              </a:xfrm>
              <a:prstGeom prst="rect">
                <a:avLst/>
              </a:prstGeom>
              <a:solidFill>
                <a:srgbClr val="8FBD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5" name="Google Shape;715;p37"/>
              <p:cNvSpPr/>
              <p:nvPr/>
            </p:nvSpPr>
            <p:spPr>
              <a:xfrm>
                <a:off x="3902" y="2116"/>
                <a:ext cx="322" cy="1"/>
              </a:xfrm>
              <a:prstGeom prst="rect">
                <a:avLst/>
              </a:prstGeom>
              <a:solidFill>
                <a:srgbClr val="8FBD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6" name="Google Shape;716;p37"/>
              <p:cNvSpPr/>
              <p:nvPr/>
            </p:nvSpPr>
            <p:spPr>
              <a:xfrm>
                <a:off x="3902" y="2117"/>
                <a:ext cx="322" cy="2"/>
              </a:xfrm>
              <a:prstGeom prst="rect">
                <a:avLst/>
              </a:prstGeom>
              <a:solidFill>
                <a:srgbClr val="91BD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7" name="Google Shape;717;p37"/>
              <p:cNvSpPr/>
              <p:nvPr/>
            </p:nvSpPr>
            <p:spPr>
              <a:xfrm>
                <a:off x="3902" y="2119"/>
                <a:ext cx="322" cy="1"/>
              </a:xfrm>
              <a:prstGeom prst="rect">
                <a:avLst/>
              </a:prstGeom>
              <a:solidFill>
                <a:srgbClr val="93BF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8" name="Google Shape;718;p37"/>
              <p:cNvSpPr/>
              <p:nvPr/>
            </p:nvSpPr>
            <p:spPr>
              <a:xfrm>
                <a:off x="3902" y="2120"/>
                <a:ext cx="322" cy="1"/>
              </a:xfrm>
              <a:prstGeom prst="rect">
                <a:avLst/>
              </a:prstGeom>
              <a:solidFill>
                <a:srgbClr val="93BF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19" name="Google Shape;719;p37"/>
              <p:cNvSpPr/>
              <p:nvPr/>
            </p:nvSpPr>
            <p:spPr>
              <a:xfrm>
                <a:off x="3902" y="2121"/>
                <a:ext cx="322" cy="1"/>
              </a:xfrm>
              <a:prstGeom prst="rect">
                <a:avLst/>
              </a:prstGeom>
              <a:solidFill>
                <a:srgbClr val="95BF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0" name="Google Shape;720;p37"/>
              <p:cNvSpPr/>
              <p:nvPr/>
            </p:nvSpPr>
            <p:spPr>
              <a:xfrm>
                <a:off x="3902" y="2122"/>
                <a:ext cx="322" cy="1"/>
              </a:xfrm>
              <a:prstGeom prst="rect">
                <a:avLst/>
              </a:prstGeom>
              <a:solidFill>
                <a:srgbClr val="97C2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1" name="Google Shape;721;p37"/>
              <p:cNvSpPr/>
              <p:nvPr/>
            </p:nvSpPr>
            <p:spPr>
              <a:xfrm>
                <a:off x="3902" y="2123"/>
                <a:ext cx="322" cy="1"/>
              </a:xfrm>
              <a:prstGeom prst="rect">
                <a:avLst/>
              </a:prstGeom>
              <a:solidFill>
                <a:srgbClr val="99C2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2" name="Google Shape;722;p37"/>
              <p:cNvSpPr/>
              <p:nvPr/>
            </p:nvSpPr>
            <p:spPr>
              <a:xfrm>
                <a:off x="3902" y="2124"/>
                <a:ext cx="322" cy="2"/>
              </a:xfrm>
              <a:prstGeom prst="rect">
                <a:avLst/>
              </a:prstGeom>
              <a:solidFill>
                <a:srgbClr val="99C2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3" name="Google Shape;723;p37"/>
              <p:cNvSpPr/>
              <p:nvPr/>
            </p:nvSpPr>
            <p:spPr>
              <a:xfrm>
                <a:off x="3902" y="2126"/>
                <a:ext cx="322" cy="1"/>
              </a:xfrm>
              <a:prstGeom prst="rect">
                <a:avLst/>
              </a:prstGeom>
              <a:solidFill>
                <a:srgbClr val="9BC4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4" name="Google Shape;724;p37"/>
              <p:cNvSpPr/>
              <p:nvPr/>
            </p:nvSpPr>
            <p:spPr>
              <a:xfrm>
                <a:off x="3902" y="2127"/>
                <a:ext cx="322" cy="1"/>
              </a:xfrm>
              <a:prstGeom prst="rect">
                <a:avLst/>
              </a:prstGeom>
              <a:solidFill>
                <a:srgbClr val="9DC4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5" name="Google Shape;725;p37"/>
              <p:cNvSpPr/>
              <p:nvPr/>
            </p:nvSpPr>
            <p:spPr>
              <a:xfrm>
                <a:off x="3902" y="2128"/>
                <a:ext cx="322" cy="1"/>
              </a:xfrm>
              <a:prstGeom prst="rect">
                <a:avLst/>
              </a:prstGeom>
              <a:solidFill>
                <a:srgbClr val="9DC4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6" name="Google Shape;726;p37"/>
              <p:cNvSpPr/>
              <p:nvPr/>
            </p:nvSpPr>
            <p:spPr>
              <a:xfrm>
                <a:off x="3902" y="2129"/>
                <a:ext cx="322" cy="1"/>
              </a:xfrm>
              <a:prstGeom prst="rect">
                <a:avLst/>
              </a:prstGeom>
              <a:solidFill>
                <a:srgbClr val="A1C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7" name="Google Shape;727;p37"/>
              <p:cNvSpPr/>
              <p:nvPr/>
            </p:nvSpPr>
            <p:spPr>
              <a:xfrm>
                <a:off x="3902" y="2130"/>
                <a:ext cx="322" cy="1"/>
              </a:xfrm>
              <a:prstGeom prst="rect">
                <a:avLst/>
              </a:prstGeom>
              <a:solidFill>
                <a:srgbClr val="A1C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8" name="Google Shape;728;p37"/>
              <p:cNvSpPr/>
              <p:nvPr/>
            </p:nvSpPr>
            <p:spPr>
              <a:xfrm>
                <a:off x="3902" y="2131"/>
                <a:ext cx="322" cy="2"/>
              </a:xfrm>
              <a:prstGeom prst="rect">
                <a:avLst/>
              </a:prstGeom>
              <a:solidFill>
                <a:srgbClr val="A1C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29" name="Google Shape;729;p37"/>
              <p:cNvSpPr/>
              <p:nvPr/>
            </p:nvSpPr>
            <p:spPr>
              <a:xfrm>
                <a:off x="3902" y="2133"/>
                <a:ext cx="322" cy="1"/>
              </a:xfrm>
              <a:prstGeom prst="rect">
                <a:avLst/>
              </a:prstGeom>
              <a:solidFill>
                <a:srgbClr val="A5C9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0" name="Google Shape;730;p37"/>
              <p:cNvSpPr/>
              <p:nvPr/>
            </p:nvSpPr>
            <p:spPr>
              <a:xfrm>
                <a:off x="3902" y="2134"/>
                <a:ext cx="322" cy="1"/>
              </a:xfrm>
              <a:prstGeom prst="rect">
                <a:avLst/>
              </a:prstGeom>
              <a:solidFill>
                <a:srgbClr val="A5C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1" name="Google Shape;731;p37"/>
              <p:cNvSpPr/>
              <p:nvPr/>
            </p:nvSpPr>
            <p:spPr>
              <a:xfrm>
                <a:off x="3902" y="2135"/>
                <a:ext cx="322" cy="1"/>
              </a:xfrm>
              <a:prstGeom prst="rect">
                <a:avLst/>
              </a:prstGeom>
              <a:solidFill>
                <a:srgbClr val="A5C9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2" name="Google Shape;732;p37"/>
              <p:cNvSpPr/>
              <p:nvPr/>
            </p:nvSpPr>
            <p:spPr>
              <a:xfrm>
                <a:off x="3902" y="2136"/>
                <a:ext cx="322" cy="1"/>
              </a:xfrm>
              <a:prstGeom prst="rect">
                <a:avLst/>
              </a:prstGeom>
              <a:solidFill>
                <a:srgbClr val="A9C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3" name="Google Shape;733;p37"/>
              <p:cNvSpPr/>
              <p:nvPr/>
            </p:nvSpPr>
            <p:spPr>
              <a:xfrm>
                <a:off x="3902" y="2137"/>
                <a:ext cx="322" cy="2"/>
              </a:xfrm>
              <a:prstGeom prst="rect">
                <a:avLst/>
              </a:prstGeom>
              <a:solidFill>
                <a:srgbClr val="A9CC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4" name="Google Shape;734;p37"/>
              <p:cNvSpPr/>
              <p:nvPr/>
            </p:nvSpPr>
            <p:spPr>
              <a:xfrm>
                <a:off x="3902" y="2139"/>
                <a:ext cx="322" cy="1"/>
              </a:xfrm>
              <a:prstGeom prst="rect">
                <a:avLst/>
              </a:prstGeom>
              <a:solidFill>
                <a:srgbClr val="A9CC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5" name="Google Shape;735;p37"/>
              <p:cNvSpPr/>
              <p:nvPr/>
            </p:nvSpPr>
            <p:spPr>
              <a:xfrm>
                <a:off x="3902" y="2140"/>
                <a:ext cx="322" cy="1"/>
              </a:xfrm>
              <a:prstGeom prst="rect">
                <a:avLst/>
              </a:prstGeom>
              <a:solidFill>
                <a:srgbClr val="AEC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6" name="Google Shape;736;p37"/>
              <p:cNvSpPr/>
              <p:nvPr/>
            </p:nvSpPr>
            <p:spPr>
              <a:xfrm>
                <a:off x="3902" y="2141"/>
                <a:ext cx="322" cy="1"/>
              </a:xfrm>
              <a:prstGeom prst="rect">
                <a:avLst/>
              </a:prstGeom>
              <a:solidFill>
                <a:srgbClr val="AECF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7" name="Google Shape;737;p37"/>
              <p:cNvSpPr/>
              <p:nvPr/>
            </p:nvSpPr>
            <p:spPr>
              <a:xfrm>
                <a:off x="3902" y="2142"/>
                <a:ext cx="322" cy="1"/>
              </a:xfrm>
              <a:prstGeom prst="rect">
                <a:avLst/>
              </a:prstGeom>
              <a:solidFill>
                <a:srgbClr val="AECF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8" name="Google Shape;738;p37"/>
              <p:cNvSpPr/>
              <p:nvPr/>
            </p:nvSpPr>
            <p:spPr>
              <a:xfrm>
                <a:off x="3902" y="2143"/>
                <a:ext cx="322" cy="1"/>
              </a:xfrm>
              <a:prstGeom prst="rect">
                <a:avLst/>
              </a:prstGeom>
              <a:solidFill>
                <a:srgbClr val="B1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39" name="Google Shape;739;p37"/>
              <p:cNvSpPr/>
              <p:nvPr/>
            </p:nvSpPr>
            <p:spPr>
              <a:xfrm>
                <a:off x="3902" y="2144"/>
                <a:ext cx="322" cy="2"/>
              </a:xfrm>
              <a:prstGeom prst="rect">
                <a:avLst/>
              </a:prstGeom>
              <a:solidFill>
                <a:srgbClr val="B2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0" name="Google Shape;740;p37"/>
              <p:cNvSpPr/>
              <p:nvPr/>
            </p:nvSpPr>
            <p:spPr>
              <a:xfrm>
                <a:off x="3902" y="2146"/>
                <a:ext cx="322" cy="1"/>
              </a:xfrm>
              <a:prstGeom prst="rect">
                <a:avLst/>
              </a:prstGeom>
              <a:solidFill>
                <a:srgbClr val="B3D1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1" name="Google Shape;741;p37"/>
              <p:cNvSpPr/>
              <p:nvPr/>
            </p:nvSpPr>
            <p:spPr>
              <a:xfrm>
                <a:off x="3902" y="2147"/>
                <a:ext cx="322" cy="1"/>
              </a:xfrm>
              <a:prstGeom prst="rect">
                <a:avLst/>
              </a:prstGeom>
              <a:solidFill>
                <a:srgbClr val="B6D4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2" name="Google Shape;742;p37"/>
              <p:cNvSpPr/>
              <p:nvPr/>
            </p:nvSpPr>
            <p:spPr>
              <a:xfrm>
                <a:off x="3902" y="2148"/>
                <a:ext cx="322" cy="1"/>
              </a:xfrm>
              <a:prstGeom prst="rect">
                <a:avLst/>
              </a:prstGeom>
              <a:solidFill>
                <a:srgbClr val="B7D4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3" name="Google Shape;743;p37"/>
              <p:cNvSpPr/>
              <p:nvPr/>
            </p:nvSpPr>
            <p:spPr>
              <a:xfrm>
                <a:off x="3902" y="2149"/>
                <a:ext cx="322" cy="1"/>
              </a:xfrm>
              <a:prstGeom prst="rect">
                <a:avLst/>
              </a:prstGeom>
              <a:solidFill>
                <a:srgbClr val="B6D4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4" name="Google Shape;744;p37"/>
              <p:cNvSpPr/>
              <p:nvPr/>
            </p:nvSpPr>
            <p:spPr>
              <a:xfrm>
                <a:off x="3902" y="2150"/>
                <a:ext cx="322" cy="1"/>
              </a:xfrm>
              <a:prstGeom prst="rect">
                <a:avLst/>
              </a:prstGeom>
              <a:solidFill>
                <a:srgbClr val="BA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5" name="Google Shape;745;p37"/>
              <p:cNvSpPr/>
              <p:nvPr/>
            </p:nvSpPr>
            <p:spPr>
              <a:xfrm>
                <a:off x="3902" y="2151"/>
                <a:ext cx="322" cy="2"/>
              </a:xfrm>
              <a:prstGeom prst="rect">
                <a:avLst/>
              </a:prstGeom>
              <a:solidFill>
                <a:srgbClr val="BB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6" name="Google Shape;746;p37"/>
              <p:cNvSpPr/>
              <p:nvPr/>
            </p:nvSpPr>
            <p:spPr>
              <a:xfrm>
                <a:off x="3902" y="2153"/>
                <a:ext cx="322" cy="1"/>
              </a:xfrm>
              <a:prstGeom prst="rect">
                <a:avLst/>
              </a:prstGeom>
              <a:solidFill>
                <a:srgbClr val="BBD6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7" name="Google Shape;747;p37"/>
              <p:cNvSpPr/>
              <p:nvPr/>
            </p:nvSpPr>
            <p:spPr>
              <a:xfrm>
                <a:off x="3902" y="2154"/>
                <a:ext cx="322" cy="1"/>
              </a:xfrm>
              <a:prstGeom prst="rect">
                <a:avLst/>
              </a:prstGeom>
              <a:solidFill>
                <a:srgbClr val="BFD9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8" name="Google Shape;748;p37"/>
              <p:cNvSpPr/>
              <p:nvPr/>
            </p:nvSpPr>
            <p:spPr>
              <a:xfrm>
                <a:off x="3902" y="2155"/>
                <a:ext cx="322" cy="1"/>
              </a:xfrm>
              <a:prstGeom prst="rect">
                <a:avLst/>
              </a:prstGeom>
              <a:solidFill>
                <a:srgbClr val="BED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49" name="Google Shape;749;p37"/>
              <p:cNvSpPr/>
              <p:nvPr/>
            </p:nvSpPr>
            <p:spPr>
              <a:xfrm>
                <a:off x="3902" y="2156"/>
                <a:ext cx="322" cy="1"/>
              </a:xfrm>
              <a:prstGeom prst="rect">
                <a:avLst/>
              </a:prstGeom>
              <a:solidFill>
                <a:srgbClr val="BFD9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0" name="Google Shape;750;p37"/>
              <p:cNvSpPr/>
              <p:nvPr/>
            </p:nvSpPr>
            <p:spPr>
              <a:xfrm>
                <a:off x="3902" y="2157"/>
                <a:ext cx="322" cy="2"/>
              </a:xfrm>
              <a:prstGeom prst="rect">
                <a:avLst/>
              </a:prstGeom>
              <a:solidFill>
                <a:srgbClr val="C2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1" name="Google Shape;751;p37"/>
              <p:cNvSpPr/>
              <p:nvPr/>
            </p:nvSpPr>
            <p:spPr>
              <a:xfrm>
                <a:off x="3902" y="2159"/>
                <a:ext cx="322" cy="1"/>
              </a:xfrm>
              <a:prstGeom prst="rect">
                <a:avLst/>
              </a:prstGeom>
              <a:solidFill>
                <a:srgbClr val="C4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2" name="Google Shape;752;p37"/>
              <p:cNvSpPr/>
              <p:nvPr/>
            </p:nvSpPr>
            <p:spPr>
              <a:xfrm>
                <a:off x="3902" y="2160"/>
                <a:ext cx="322" cy="1"/>
              </a:xfrm>
              <a:prstGeom prst="rect">
                <a:avLst/>
              </a:prstGeom>
              <a:solidFill>
                <a:srgbClr val="C4DB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3" name="Google Shape;753;p37"/>
              <p:cNvSpPr/>
              <p:nvPr/>
            </p:nvSpPr>
            <p:spPr>
              <a:xfrm>
                <a:off x="3902" y="2161"/>
                <a:ext cx="322" cy="1"/>
              </a:xfrm>
              <a:prstGeom prst="rect">
                <a:avLst/>
              </a:prstGeom>
              <a:solidFill>
                <a:srgbClr val="C6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4" name="Google Shape;754;p37"/>
              <p:cNvSpPr/>
              <p:nvPr/>
            </p:nvSpPr>
            <p:spPr>
              <a:xfrm>
                <a:off x="3902" y="2162"/>
                <a:ext cx="322" cy="1"/>
              </a:xfrm>
              <a:prstGeom prst="rect">
                <a:avLst/>
              </a:prstGeom>
              <a:solidFill>
                <a:srgbClr val="C7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5" name="Google Shape;755;p37"/>
              <p:cNvSpPr/>
              <p:nvPr/>
            </p:nvSpPr>
            <p:spPr>
              <a:xfrm>
                <a:off x="3902" y="2163"/>
                <a:ext cx="322" cy="1"/>
              </a:xfrm>
              <a:prstGeom prst="rect">
                <a:avLst/>
              </a:prstGeom>
              <a:solidFill>
                <a:srgbClr val="C8D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6" name="Google Shape;756;p37"/>
              <p:cNvSpPr/>
              <p:nvPr/>
            </p:nvSpPr>
            <p:spPr>
              <a:xfrm>
                <a:off x="3902" y="2164"/>
                <a:ext cx="322" cy="2"/>
              </a:xfrm>
              <a:prstGeom prst="rect">
                <a:avLst/>
              </a:prstGeom>
              <a:solidFill>
                <a:srgbClr val="CB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7" name="Google Shape;757;p37"/>
              <p:cNvSpPr/>
              <p:nvPr/>
            </p:nvSpPr>
            <p:spPr>
              <a:xfrm>
                <a:off x="3902" y="2166"/>
                <a:ext cx="322" cy="1"/>
              </a:xfrm>
              <a:prstGeom prst="rect">
                <a:avLst/>
              </a:prstGeom>
              <a:solidFill>
                <a:srgbClr val="CC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8" name="Google Shape;758;p37"/>
              <p:cNvSpPr/>
              <p:nvPr/>
            </p:nvSpPr>
            <p:spPr>
              <a:xfrm>
                <a:off x="3902" y="2167"/>
                <a:ext cx="322" cy="1"/>
              </a:xfrm>
              <a:prstGeom prst="rect">
                <a:avLst/>
              </a:prstGeom>
              <a:solidFill>
                <a:srgbClr val="CDE0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59" name="Google Shape;759;p37"/>
              <p:cNvSpPr/>
              <p:nvPr/>
            </p:nvSpPr>
            <p:spPr>
              <a:xfrm>
                <a:off x="3902" y="2168"/>
                <a:ext cx="322" cy="1"/>
              </a:xfrm>
              <a:prstGeom prst="rect">
                <a:avLst/>
              </a:prstGeom>
              <a:solidFill>
                <a:srgbClr val="CF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0" name="Google Shape;760;p37"/>
              <p:cNvSpPr/>
              <p:nvPr/>
            </p:nvSpPr>
            <p:spPr>
              <a:xfrm>
                <a:off x="3902" y="2169"/>
                <a:ext cx="322" cy="1"/>
              </a:xfrm>
              <a:prstGeom prst="rect">
                <a:avLst/>
              </a:prstGeom>
              <a:solidFill>
                <a:srgbClr val="D0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1" name="Google Shape;761;p37"/>
              <p:cNvSpPr/>
              <p:nvPr/>
            </p:nvSpPr>
            <p:spPr>
              <a:xfrm>
                <a:off x="3902" y="2170"/>
                <a:ext cx="322" cy="1"/>
              </a:xfrm>
              <a:prstGeom prst="rect">
                <a:avLst/>
              </a:prstGeom>
              <a:solidFill>
                <a:srgbClr val="D1E3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2" name="Google Shape;762;p37"/>
              <p:cNvSpPr/>
              <p:nvPr/>
            </p:nvSpPr>
            <p:spPr>
              <a:xfrm>
                <a:off x="3902" y="2171"/>
                <a:ext cx="322" cy="2"/>
              </a:xfrm>
              <a:prstGeom prst="rect">
                <a:avLst/>
              </a:prstGeom>
              <a:solidFill>
                <a:srgbClr val="D4E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3" name="Google Shape;763;p37"/>
              <p:cNvSpPr/>
              <p:nvPr/>
            </p:nvSpPr>
            <p:spPr>
              <a:xfrm>
                <a:off x="3902" y="2173"/>
                <a:ext cx="322" cy="1"/>
              </a:xfrm>
              <a:prstGeom prst="rect">
                <a:avLst/>
              </a:prstGeom>
              <a:solidFill>
                <a:srgbClr val="D5E6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4" name="Google Shape;764;p37"/>
              <p:cNvSpPr/>
              <p:nvPr/>
            </p:nvSpPr>
            <p:spPr>
              <a:xfrm>
                <a:off x="3902" y="2174"/>
                <a:ext cx="322" cy="1"/>
              </a:xfrm>
              <a:prstGeom prst="rect">
                <a:avLst/>
              </a:prstGeom>
              <a:solidFill>
                <a:srgbClr val="D5E6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5" name="Google Shape;765;p37"/>
              <p:cNvSpPr/>
              <p:nvPr/>
            </p:nvSpPr>
            <p:spPr>
              <a:xfrm>
                <a:off x="3902" y="2175"/>
                <a:ext cx="322" cy="1"/>
              </a:xfrm>
              <a:prstGeom prst="rect">
                <a:avLst/>
              </a:prstGeom>
              <a:solidFill>
                <a:srgbClr val="D8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6" name="Google Shape;766;p37"/>
              <p:cNvSpPr/>
              <p:nvPr/>
            </p:nvSpPr>
            <p:spPr>
              <a:xfrm>
                <a:off x="3902" y="2176"/>
                <a:ext cx="322" cy="1"/>
              </a:xfrm>
              <a:prstGeom prst="rect">
                <a:avLst/>
              </a:prstGeom>
              <a:solidFill>
                <a:srgbClr val="D9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7" name="Google Shape;767;p37"/>
              <p:cNvSpPr/>
              <p:nvPr/>
            </p:nvSpPr>
            <p:spPr>
              <a:xfrm>
                <a:off x="3902" y="2177"/>
                <a:ext cx="322" cy="2"/>
              </a:xfrm>
              <a:prstGeom prst="rect">
                <a:avLst/>
              </a:prstGeom>
              <a:solidFill>
                <a:srgbClr val="D9E8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8" name="Google Shape;768;p37"/>
              <p:cNvSpPr/>
              <p:nvPr/>
            </p:nvSpPr>
            <p:spPr>
              <a:xfrm>
                <a:off x="3902" y="2179"/>
                <a:ext cx="322" cy="1"/>
              </a:xfrm>
              <a:prstGeom prst="rect">
                <a:avLst/>
              </a:prstGeom>
              <a:solidFill>
                <a:srgbClr val="DDE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69" name="Google Shape;769;p37"/>
              <p:cNvSpPr/>
              <p:nvPr/>
            </p:nvSpPr>
            <p:spPr>
              <a:xfrm>
                <a:off x="3902" y="2180"/>
                <a:ext cx="322" cy="1"/>
              </a:xfrm>
              <a:prstGeom prst="rect">
                <a:avLst/>
              </a:prstGeom>
              <a:solidFill>
                <a:srgbClr val="DDE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0" name="Google Shape;770;p37"/>
              <p:cNvSpPr/>
              <p:nvPr/>
            </p:nvSpPr>
            <p:spPr>
              <a:xfrm>
                <a:off x="3902" y="2181"/>
                <a:ext cx="322" cy="1"/>
              </a:xfrm>
              <a:prstGeom prst="rect">
                <a:avLst/>
              </a:prstGeom>
              <a:solidFill>
                <a:srgbClr val="E0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1" name="Google Shape;771;p37"/>
              <p:cNvSpPr/>
              <p:nvPr/>
            </p:nvSpPr>
            <p:spPr>
              <a:xfrm>
                <a:off x="3902" y="2182"/>
                <a:ext cx="322" cy="1"/>
              </a:xfrm>
              <a:prstGeom prst="rect">
                <a:avLst/>
              </a:prstGeom>
              <a:solidFill>
                <a:srgbClr val="E1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2" name="Google Shape;772;p37"/>
              <p:cNvSpPr/>
              <p:nvPr/>
            </p:nvSpPr>
            <p:spPr>
              <a:xfrm>
                <a:off x="3902" y="2183"/>
                <a:ext cx="322" cy="1"/>
              </a:xfrm>
              <a:prstGeom prst="rect">
                <a:avLst/>
              </a:prstGeom>
              <a:solidFill>
                <a:srgbClr val="E2ED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3" name="Google Shape;773;p37"/>
              <p:cNvSpPr/>
              <p:nvPr/>
            </p:nvSpPr>
            <p:spPr>
              <a:xfrm>
                <a:off x="3902" y="2184"/>
                <a:ext cx="322" cy="2"/>
              </a:xfrm>
              <a:prstGeom prst="rect">
                <a:avLst/>
              </a:prstGeom>
              <a:solidFill>
                <a:srgbClr val="E4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4" name="Google Shape;774;p37"/>
              <p:cNvSpPr/>
              <p:nvPr/>
            </p:nvSpPr>
            <p:spPr>
              <a:xfrm>
                <a:off x="3902" y="2186"/>
                <a:ext cx="322" cy="1"/>
              </a:xfrm>
              <a:prstGeom prst="rect">
                <a:avLst/>
              </a:prstGeom>
              <a:solidFill>
                <a:srgbClr val="E5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5" name="Google Shape;775;p37"/>
              <p:cNvSpPr/>
              <p:nvPr/>
            </p:nvSpPr>
            <p:spPr>
              <a:xfrm>
                <a:off x="3902" y="2187"/>
                <a:ext cx="322" cy="1"/>
              </a:xfrm>
              <a:prstGeom prst="rect">
                <a:avLst/>
              </a:prstGeom>
              <a:solidFill>
                <a:srgbClr val="E6F0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6" name="Google Shape;776;p37"/>
              <p:cNvSpPr/>
              <p:nvPr/>
            </p:nvSpPr>
            <p:spPr>
              <a:xfrm>
                <a:off x="3902" y="2188"/>
                <a:ext cx="322" cy="1"/>
              </a:xfrm>
              <a:prstGeom prst="rect">
                <a:avLst/>
              </a:prstGeom>
              <a:solidFill>
                <a:srgbClr val="E9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7" name="Google Shape;777;p37"/>
              <p:cNvSpPr/>
              <p:nvPr/>
            </p:nvSpPr>
            <p:spPr>
              <a:xfrm>
                <a:off x="3902" y="2189"/>
                <a:ext cx="322" cy="1"/>
              </a:xfrm>
              <a:prstGeom prst="rect">
                <a:avLst/>
              </a:prstGeom>
              <a:solidFill>
                <a:srgbClr val="EA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8" name="Google Shape;778;p37"/>
              <p:cNvSpPr/>
              <p:nvPr/>
            </p:nvSpPr>
            <p:spPr>
              <a:xfrm>
                <a:off x="3902" y="2190"/>
                <a:ext cx="322" cy="1"/>
              </a:xfrm>
              <a:prstGeom prst="rect">
                <a:avLst/>
              </a:prstGeom>
              <a:solidFill>
                <a:srgbClr val="EAF2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79" name="Google Shape;779;p37"/>
              <p:cNvSpPr/>
              <p:nvPr/>
            </p:nvSpPr>
            <p:spPr>
              <a:xfrm>
                <a:off x="3902" y="2191"/>
                <a:ext cx="322" cy="2"/>
              </a:xfrm>
              <a:prstGeom prst="rect">
                <a:avLst/>
              </a:prstGeom>
              <a:solidFill>
                <a:srgbClr val="ED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0" name="Google Shape;780;p37"/>
              <p:cNvSpPr/>
              <p:nvPr/>
            </p:nvSpPr>
            <p:spPr>
              <a:xfrm>
                <a:off x="3902" y="2193"/>
                <a:ext cx="322" cy="1"/>
              </a:xfrm>
              <a:prstGeom prst="rect">
                <a:avLst/>
              </a:prstGeom>
              <a:solidFill>
                <a:srgbClr val="EE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1" name="Google Shape;781;p37"/>
              <p:cNvSpPr/>
              <p:nvPr/>
            </p:nvSpPr>
            <p:spPr>
              <a:xfrm>
                <a:off x="3902" y="2194"/>
                <a:ext cx="322" cy="1"/>
              </a:xfrm>
              <a:prstGeom prst="rect">
                <a:avLst/>
              </a:prstGeom>
              <a:solidFill>
                <a:srgbClr val="EFF5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2" name="Google Shape;782;p37"/>
              <p:cNvSpPr/>
              <p:nvPr/>
            </p:nvSpPr>
            <p:spPr>
              <a:xfrm>
                <a:off x="3902" y="2195"/>
                <a:ext cx="322" cy="1"/>
              </a:xfrm>
              <a:prstGeom prst="rect">
                <a:avLst/>
              </a:prstGeom>
              <a:solidFill>
                <a:srgbClr val="F1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3" name="Google Shape;783;p37"/>
              <p:cNvSpPr/>
              <p:nvPr/>
            </p:nvSpPr>
            <p:spPr>
              <a:xfrm>
                <a:off x="3902" y="2196"/>
                <a:ext cx="322" cy="1"/>
              </a:xfrm>
              <a:prstGeom prst="rect">
                <a:avLst/>
              </a:prstGeom>
              <a:solidFill>
                <a:srgbClr val="F2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4" name="Google Shape;784;p37"/>
              <p:cNvSpPr/>
              <p:nvPr/>
            </p:nvSpPr>
            <p:spPr>
              <a:xfrm>
                <a:off x="3902" y="2197"/>
                <a:ext cx="322" cy="2"/>
              </a:xfrm>
              <a:prstGeom prst="rect">
                <a:avLst/>
              </a:prstGeom>
              <a:solidFill>
                <a:srgbClr val="F3F7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5" name="Google Shape;785;p37"/>
              <p:cNvSpPr/>
              <p:nvPr/>
            </p:nvSpPr>
            <p:spPr>
              <a:xfrm>
                <a:off x="3902" y="2199"/>
                <a:ext cx="322" cy="1"/>
              </a:xfrm>
              <a:prstGeom prst="rect">
                <a:avLst/>
              </a:prstGeom>
              <a:solidFill>
                <a:srgbClr val="F6FA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6" name="Google Shape;786;p37"/>
              <p:cNvSpPr/>
              <p:nvPr/>
            </p:nvSpPr>
            <p:spPr>
              <a:xfrm>
                <a:off x="3902" y="2200"/>
                <a:ext cx="322" cy="1"/>
              </a:xfrm>
              <a:prstGeom prst="rect">
                <a:avLst/>
              </a:prstGeom>
              <a:solidFill>
                <a:srgbClr val="F7FA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7" name="Google Shape;787;p37"/>
              <p:cNvSpPr/>
              <p:nvPr/>
            </p:nvSpPr>
            <p:spPr>
              <a:xfrm>
                <a:off x="3902" y="2201"/>
                <a:ext cx="322" cy="1"/>
              </a:xfrm>
              <a:prstGeom prst="rect">
                <a:avLst/>
              </a:prstGeom>
              <a:solidFill>
                <a:srgbClr val="FAFC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8" name="Google Shape;788;p37"/>
              <p:cNvSpPr/>
              <p:nvPr/>
            </p:nvSpPr>
            <p:spPr>
              <a:xfrm>
                <a:off x="3902" y="2202"/>
                <a:ext cx="322" cy="1"/>
              </a:xfrm>
              <a:prstGeom prst="rect">
                <a:avLst/>
              </a:prstGeom>
              <a:solidFill>
                <a:srgbClr val="FA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89" name="Google Shape;789;p37"/>
              <p:cNvSpPr/>
              <p:nvPr/>
            </p:nvSpPr>
            <p:spPr>
              <a:xfrm>
                <a:off x="3902" y="2203"/>
                <a:ext cx="322" cy="1"/>
              </a:xfrm>
              <a:prstGeom prst="rect">
                <a:avLst/>
              </a:prstGeom>
              <a:solidFill>
                <a:srgbClr val="FBFC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0" name="Google Shape;790;p37"/>
              <p:cNvSpPr/>
              <p:nvPr/>
            </p:nvSpPr>
            <p:spPr>
              <a:xfrm>
                <a:off x="3902" y="2204"/>
                <a:ext cx="322" cy="2"/>
              </a:xfrm>
              <a:prstGeom prst="rect">
                <a:avLst/>
              </a:prstGeom>
              <a:solidFill>
                <a:srgbClr val="FE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1" name="Google Shape;791;p37"/>
              <p:cNvSpPr/>
              <p:nvPr/>
            </p:nvSpPr>
            <p:spPr>
              <a:xfrm>
                <a:off x="3902" y="2206"/>
                <a:ext cx="322" cy="1"/>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2" name="Google Shape;792;p37"/>
              <p:cNvSpPr/>
              <p:nvPr/>
            </p:nvSpPr>
            <p:spPr>
              <a:xfrm>
                <a:off x="4314" y="1967"/>
                <a:ext cx="684"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EVI </a:t>
                </a:r>
                <a:br>
                  <a:rPr lang="en-US" sz="1400" b="0" i="0" u="none" strike="noStrike" cap="none" dirty="0">
                    <a:solidFill>
                      <a:srgbClr val="000000"/>
                    </a:solidFill>
                    <a:latin typeface="Century Gothic"/>
                    <a:ea typeface="Century Gothic"/>
                    <a:cs typeface="Century Gothic"/>
                    <a:sym typeface="Century Gothic"/>
                  </a:rPr>
                </a:br>
                <a:r>
                  <a:rPr lang="en-US" sz="1400" b="0" i="0" u="none" strike="noStrike" cap="none" dirty="0">
                    <a:solidFill>
                      <a:srgbClr val="000000"/>
                    </a:solidFill>
                    <a:latin typeface="Century Gothic"/>
                    <a:ea typeface="Century Gothic"/>
                    <a:cs typeface="Century Gothic"/>
                    <a:sym typeface="Century Gothic"/>
                  </a:rPr>
                  <a:t>Increase</a:t>
                </a:r>
                <a:endParaRPr sz="1400" b="0" i="0" u="none" strike="noStrike" cap="none" dirty="0">
                  <a:solidFill>
                    <a:schemeClr val="dk1"/>
                  </a:solidFill>
                  <a:latin typeface="Century Gothic"/>
                  <a:ea typeface="Century Gothic"/>
                  <a:cs typeface="Century Gothic"/>
                  <a:sym typeface="Century Gothic"/>
                </a:endParaRPr>
              </a:p>
            </p:txBody>
          </p:sp>
          <p:sp>
            <p:nvSpPr>
              <p:cNvPr id="793" name="Google Shape;793;p37"/>
              <p:cNvSpPr/>
              <p:nvPr/>
            </p:nvSpPr>
            <p:spPr>
              <a:xfrm>
                <a:off x="3902" y="2207"/>
                <a:ext cx="322" cy="1"/>
              </a:xfrm>
              <a:prstGeom prst="rect">
                <a:avLst/>
              </a:prstGeom>
              <a:solidFill>
                <a:srgbClr val="FFFF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4" name="Google Shape;794;p37"/>
              <p:cNvSpPr/>
              <p:nvPr/>
            </p:nvSpPr>
            <p:spPr>
              <a:xfrm>
                <a:off x="3902" y="2208"/>
                <a:ext cx="322" cy="1"/>
              </a:xfrm>
              <a:prstGeom prst="rect">
                <a:avLst/>
              </a:prstGeom>
              <a:solidFill>
                <a:srgbClr val="FFFE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5" name="Google Shape;795;p37"/>
              <p:cNvSpPr/>
              <p:nvPr/>
            </p:nvSpPr>
            <p:spPr>
              <a:xfrm>
                <a:off x="3902" y="2209"/>
                <a:ext cx="322" cy="1"/>
              </a:xfrm>
              <a:prstGeom prst="rect">
                <a:avLst/>
              </a:prstGeom>
              <a:solidFill>
                <a:srgbClr val="FFFE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6" name="Google Shape;796;p37"/>
              <p:cNvSpPr/>
              <p:nvPr/>
            </p:nvSpPr>
            <p:spPr>
              <a:xfrm>
                <a:off x="3902" y="2210"/>
                <a:ext cx="322" cy="1"/>
              </a:xfrm>
              <a:prstGeom prst="rect">
                <a:avLst/>
              </a:prstGeom>
              <a:solidFill>
                <a:srgbClr val="FCFA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7" name="Google Shape;797;p37"/>
              <p:cNvSpPr/>
              <p:nvPr/>
            </p:nvSpPr>
            <p:spPr>
              <a:xfrm>
                <a:off x="3902" y="2211"/>
                <a:ext cx="322" cy="2"/>
              </a:xfrm>
              <a:prstGeom prst="rect">
                <a:avLst/>
              </a:prstGeom>
              <a:solidFill>
                <a:srgbClr val="FCF9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8" name="Google Shape;798;p37"/>
              <p:cNvSpPr/>
              <p:nvPr/>
            </p:nvSpPr>
            <p:spPr>
              <a:xfrm>
                <a:off x="3902" y="2213"/>
                <a:ext cx="322" cy="1"/>
              </a:xfrm>
              <a:prstGeom prst="rect">
                <a:avLst/>
              </a:prstGeom>
              <a:solidFill>
                <a:srgbClr val="FCF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99" name="Google Shape;799;p37"/>
              <p:cNvSpPr/>
              <p:nvPr/>
            </p:nvSpPr>
            <p:spPr>
              <a:xfrm>
                <a:off x="3902" y="2214"/>
                <a:ext cx="322" cy="1"/>
              </a:xfrm>
              <a:prstGeom prst="rect">
                <a:avLst/>
              </a:prstGeom>
              <a:solidFill>
                <a:srgbClr val="FCF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0" name="Google Shape;800;p37"/>
              <p:cNvSpPr/>
              <p:nvPr/>
            </p:nvSpPr>
            <p:spPr>
              <a:xfrm>
                <a:off x="3902" y="2215"/>
                <a:ext cx="322" cy="1"/>
              </a:xfrm>
              <a:prstGeom prst="rect">
                <a:avLst/>
              </a:prstGeom>
              <a:solidFill>
                <a:srgbClr val="FAF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1" name="Google Shape;801;p37"/>
              <p:cNvSpPr/>
              <p:nvPr/>
            </p:nvSpPr>
            <p:spPr>
              <a:xfrm>
                <a:off x="3902" y="2216"/>
                <a:ext cx="322" cy="1"/>
              </a:xfrm>
              <a:prstGeom prst="rect">
                <a:avLst/>
              </a:prstGeom>
              <a:solidFill>
                <a:srgbClr val="FAF4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2" name="Google Shape;802;p37"/>
              <p:cNvSpPr/>
              <p:nvPr/>
            </p:nvSpPr>
            <p:spPr>
              <a:xfrm>
                <a:off x="3902" y="2217"/>
                <a:ext cx="322" cy="2"/>
              </a:xfrm>
              <a:prstGeom prst="rect">
                <a:avLst/>
              </a:prstGeom>
              <a:solidFill>
                <a:srgbClr val="FAF3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3" name="Google Shape;803;p37"/>
              <p:cNvSpPr/>
              <p:nvPr/>
            </p:nvSpPr>
            <p:spPr>
              <a:xfrm>
                <a:off x="3902" y="2219"/>
                <a:ext cx="322" cy="1"/>
              </a:xfrm>
              <a:prstGeom prst="rect">
                <a:avLst/>
              </a:prstGeom>
              <a:solidFill>
                <a:srgbClr val="FAF3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4" name="Google Shape;804;p37"/>
              <p:cNvSpPr/>
              <p:nvPr/>
            </p:nvSpPr>
            <p:spPr>
              <a:xfrm>
                <a:off x="3902" y="2220"/>
                <a:ext cx="322" cy="1"/>
              </a:xfrm>
              <a:prstGeom prst="rect">
                <a:avLst/>
              </a:prstGeom>
              <a:solidFill>
                <a:srgbClr val="F7E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5" name="Google Shape;805;p37"/>
              <p:cNvSpPr/>
              <p:nvPr/>
            </p:nvSpPr>
            <p:spPr>
              <a:xfrm>
                <a:off x="3902" y="2221"/>
                <a:ext cx="322" cy="1"/>
              </a:xfrm>
              <a:prstGeom prst="rect">
                <a:avLst/>
              </a:prstGeom>
              <a:solidFill>
                <a:srgbClr val="F7EF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6" name="Google Shape;806;p37"/>
              <p:cNvSpPr/>
              <p:nvPr/>
            </p:nvSpPr>
            <p:spPr>
              <a:xfrm>
                <a:off x="3902" y="2222"/>
                <a:ext cx="322" cy="1"/>
              </a:xfrm>
              <a:prstGeom prst="rect">
                <a:avLst/>
              </a:prstGeom>
              <a:solidFill>
                <a:srgbClr val="F7ED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7" name="Google Shape;807;p37"/>
              <p:cNvSpPr/>
              <p:nvPr/>
            </p:nvSpPr>
            <p:spPr>
              <a:xfrm>
                <a:off x="3902" y="2223"/>
                <a:ext cx="322" cy="1"/>
              </a:xfrm>
              <a:prstGeom prst="rect">
                <a:avLst/>
              </a:prstGeom>
              <a:solidFill>
                <a:srgbClr val="F7ED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8" name="Google Shape;808;p37"/>
              <p:cNvSpPr/>
              <p:nvPr/>
            </p:nvSpPr>
            <p:spPr>
              <a:xfrm>
                <a:off x="3902" y="2224"/>
                <a:ext cx="322" cy="2"/>
              </a:xfrm>
              <a:prstGeom prst="rect">
                <a:avLst/>
              </a:prstGeom>
              <a:solidFill>
                <a:srgbClr val="F5EA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09" name="Google Shape;809;p37"/>
              <p:cNvSpPr/>
              <p:nvPr/>
            </p:nvSpPr>
            <p:spPr>
              <a:xfrm>
                <a:off x="3902" y="2226"/>
                <a:ext cx="322" cy="1"/>
              </a:xfrm>
              <a:prstGeom prst="rect">
                <a:avLst/>
              </a:prstGeom>
              <a:solidFill>
                <a:srgbClr val="F5E9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0" name="Google Shape;810;p37"/>
              <p:cNvSpPr/>
              <p:nvPr/>
            </p:nvSpPr>
            <p:spPr>
              <a:xfrm>
                <a:off x="3902" y="2227"/>
                <a:ext cx="322" cy="1"/>
              </a:xfrm>
              <a:prstGeom prst="rect">
                <a:avLst/>
              </a:prstGeom>
              <a:solidFill>
                <a:srgbClr val="F5E9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1" name="Google Shape;811;p37"/>
              <p:cNvSpPr/>
              <p:nvPr/>
            </p:nvSpPr>
            <p:spPr>
              <a:xfrm>
                <a:off x="3902" y="2228"/>
                <a:ext cx="322" cy="1"/>
              </a:xfrm>
              <a:prstGeom prst="rect">
                <a:avLst/>
              </a:prstGeom>
              <a:solidFill>
                <a:srgbClr val="F5E8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2" name="Google Shape;812;p37"/>
              <p:cNvSpPr/>
              <p:nvPr/>
            </p:nvSpPr>
            <p:spPr>
              <a:xfrm>
                <a:off x="3902" y="2229"/>
                <a:ext cx="322" cy="1"/>
              </a:xfrm>
              <a:prstGeom prst="rect">
                <a:avLst/>
              </a:prstGeom>
              <a:solidFill>
                <a:srgbClr val="F5E8A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3" name="Google Shape;813;p37"/>
              <p:cNvSpPr/>
              <p:nvPr/>
            </p:nvSpPr>
            <p:spPr>
              <a:xfrm>
                <a:off x="3902" y="2230"/>
                <a:ext cx="322" cy="2"/>
              </a:xfrm>
              <a:prstGeom prst="rect">
                <a:avLst/>
              </a:prstGeom>
              <a:solidFill>
                <a:srgbClr val="F2E4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4" name="Google Shape;814;p37"/>
              <p:cNvSpPr/>
              <p:nvPr/>
            </p:nvSpPr>
            <p:spPr>
              <a:xfrm>
                <a:off x="3902" y="2232"/>
                <a:ext cx="322" cy="1"/>
              </a:xfrm>
              <a:prstGeom prst="rect">
                <a:avLst/>
              </a:prstGeom>
              <a:solidFill>
                <a:srgbClr val="F2E4A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5" name="Google Shape;815;p37"/>
              <p:cNvSpPr/>
              <p:nvPr/>
            </p:nvSpPr>
            <p:spPr>
              <a:xfrm>
                <a:off x="3902" y="2233"/>
                <a:ext cx="322" cy="1"/>
              </a:xfrm>
              <a:prstGeom prst="rect">
                <a:avLst/>
              </a:prstGeom>
              <a:solidFill>
                <a:srgbClr val="F2E2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6" name="Google Shape;816;p37"/>
              <p:cNvSpPr/>
              <p:nvPr/>
            </p:nvSpPr>
            <p:spPr>
              <a:xfrm>
                <a:off x="3902" y="2234"/>
                <a:ext cx="322" cy="1"/>
              </a:xfrm>
              <a:prstGeom prst="rect">
                <a:avLst/>
              </a:prstGeom>
              <a:solidFill>
                <a:srgbClr val="F2E2A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7" name="Google Shape;817;p37"/>
              <p:cNvSpPr/>
              <p:nvPr/>
            </p:nvSpPr>
            <p:spPr>
              <a:xfrm>
                <a:off x="3902" y="2235"/>
                <a:ext cx="322" cy="1"/>
              </a:xfrm>
              <a:prstGeom prst="rect">
                <a:avLst/>
              </a:prstGeom>
              <a:solidFill>
                <a:srgbClr val="F0E0A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8" name="Google Shape;818;p37"/>
              <p:cNvSpPr/>
              <p:nvPr/>
            </p:nvSpPr>
            <p:spPr>
              <a:xfrm>
                <a:off x="3902" y="2236"/>
                <a:ext cx="322" cy="1"/>
              </a:xfrm>
              <a:prstGeom prst="rect">
                <a:avLst/>
              </a:prstGeom>
              <a:solidFill>
                <a:srgbClr val="F0D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19" name="Google Shape;819;p37"/>
              <p:cNvSpPr/>
              <p:nvPr/>
            </p:nvSpPr>
            <p:spPr>
              <a:xfrm>
                <a:off x="3902" y="2237"/>
                <a:ext cx="322" cy="2"/>
              </a:xfrm>
              <a:prstGeom prst="rect">
                <a:avLst/>
              </a:prstGeom>
              <a:solidFill>
                <a:srgbClr val="F0DE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0" name="Google Shape;820;p37"/>
              <p:cNvSpPr/>
              <p:nvPr/>
            </p:nvSpPr>
            <p:spPr>
              <a:xfrm>
                <a:off x="3902" y="2239"/>
                <a:ext cx="322" cy="1"/>
              </a:xfrm>
              <a:prstGeom prst="rect">
                <a:avLst/>
              </a:prstGeom>
              <a:solidFill>
                <a:srgbClr val="F0DD9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1" name="Google Shape;821;p37"/>
              <p:cNvSpPr/>
              <p:nvPr/>
            </p:nvSpPr>
            <p:spPr>
              <a:xfrm>
                <a:off x="3902" y="2240"/>
                <a:ext cx="322" cy="1"/>
              </a:xfrm>
              <a:prstGeom prst="rect">
                <a:avLst/>
              </a:prstGeom>
              <a:solidFill>
                <a:srgbClr val="EDD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2" name="Google Shape;822;p37"/>
              <p:cNvSpPr/>
              <p:nvPr/>
            </p:nvSpPr>
            <p:spPr>
              <a:xfrm>
                <a:off x="3902" y="2241"/>
                <a:ext cx="322" cy="1"/>
              </a:xfrm>
              <a:prstGeom prst="rect">
                <a:avLst/>
              </a:prstGeom>
              <a:solidFill>
                <a:srgbClr val="EDDA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3" name="Google Shape;823;p37"/>
              <p:cNvSpPr/>
              <p:nvPr/>
            </p:nvSpPr>
            <p:spPr>
              <a:xfrm>
                <a:off x="3902" y="2242"/>
                <a:ext cx="322" cy="1"/>
              </a:xfrm>
              <a:prstGeom prst="rect">
                <a:avLst/>
              </a:prstGeom>
              <a:solidFill>
                <a:srgbClr val="EDD89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4" name="Google Shape;824;p37"/>
              <p:cNvSpPr/>
              <p:nvPr/>
            </p:nvSpPr>
            <p:spPr>
              <a:xfrm>
                <a:off x="3902" y="2243"/>
                <a:ext cx="322" cy="1"/>
              </a:xfrm>
              <a:prstGeom prst="rect">
                <a:avLst/>
              </a:prstGeom>
              <a:solidFill>
                <a:srgbClr val="EDD89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5" name="Google Shape;825;p37"/>
              <p:cNvSpPr/>
              <p:nvPr/>
            </p:nvSpPr>
            <p:spPr>
              <a:xfrm>
                <a:off x="3902" y="2244"/>
                <a:ext cx="322" cy="2"/>
              </a:xfrm>
              <a:prstGeom prst="rect">
                <a:avLst/>
              </a:prstGeom>
              <a:solidFill>
                <a:srgbClr val="EBD5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6" name="Google Shape;826;p37"/>
              <p:cNvSpPr/>
              <p:nvPr/>
            </p:nvSpPr>
            <p:spPr>
              <a:xfrm>
                <a:off x="3902" y="2246"/>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7" name="Google Shape;827;p37"/>
              <p:cNvSpPr/>
              <p:nvPr/>
            </p:nvSpPr>
            <p:spPr>
              <a:xfrm>
                <a:off x="3902" y="2247"/>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8" name="Google Shape;828;p37"/>
              <p:cNvSpPr/>
              <p:nvPr/>
            </p:nvSpPr>
            <p:spPr>
              <a:xfrm>
                <a:off x="3902" y="2248"/>
                <a:ext cx="322" cy="1"/>
              </a:xfrm>
              <a:prstGeom prst="rect">
                <a:avLst/>
              </a:prstGeom>
              <a:solidFill>
                <a:srgbClr val="EBD39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29" name="Google Shape;829;p37"/>
              <p:cNvSpPr/>
              <p:nvPr/>
            </p:nvSpPr>
            <p:spPr>
              <a:xfrm>
                <a:off x="3902" y="2249"/>
                <a:ext cx="322" cy="1"/>
              </a:xfrm>
              <a:prstGeom prst="rect">
                <a:avLst/>
              </a:prstGeom>
              <a:solidFill>
                <a:srgbClr val="E8D1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0" name="Google Shape;830;p37"/>
              <p:cNvSpPr/>
              <p:nvPr/>
            </p:nvSpPr>
            <p:spPr>
              <a:xfrm>
                <a:off x="3902" y="2250"/>
                <a:ext cx="322" cy="2"/>
              </a:xfrm>
              <a:prstGeom prst="rect">
                <a:avLst/>
              </a:prstGeom>
              <a:solidFill>
                <a:srgbClr val="E8CF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1" name="Google Shape;831;p37"/>
              <p:cNvSpPr/>
              <p:nvPr/>
            </p:nvSpPr>
            <p:spPr>
              <a:xfrm>
                <a:off x="3902" y="2252"/>
                <a:ext cx="322" cy="1"/>
              </a:xfrm>
              <a:prstGeom prst="rect">
                <a:avLst/>
              </a:prstGeom>
              <a:solidFill>
                <a:srgbClr val="E8CF9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2" name="Google Shape;832;p37"/>
              <p:cNvSpPr/>
              <p:nvPr/>
            </p:nvSpPr>
            <p:spPr>
              <a:xfrm>
                <a:off x="3902" y="2253"/>
                <a:ext cx="322" cy="1"/>
              </a:xfrm>
              <a:prstGeom prst="rect">
                <a:avLst/>
              </a:prstGeom>
              <a:solidFill>
                <a:srgbClr val="E8CE8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3" name="Google Shape;833;p37"/>
              <p:cNvSpPr/>
              <p:nvPr/>
            </p:nvSpPr>
            <p:spPr>
              <a:xfrm>
                <a:off x="3902" y="2254"/>
                <a:ext cx="322" cy="1"/>
              </a:xfrm>
              <a:prstGeom prst="rect">
                <a:avLst/>
              </a:prstGeom>
              <a:solidFill>
                <a:srgbClr val="E6CB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4" name="Google Shape;834;p37"/>
              <p:cNvSpPr/>
              <p:nvPr/>
            </p:nvSpPr>
            <p:spPr>
              <a:xfrm>
                <a:off x="3902" y="2255"/>
                <a:ext cx="322" cy="1"/>
              </a:xfrm>
              <a:prstGeom prst="rect">
                <a:avLst/>
              </a:prstGeom>
              <a:solidFill>
                <a:srgbClr val="E6CB8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5" name="Google Shape;835;p37"/>
              <p:cNvSpPr/>
              <p:nvPr/>
            </p:nvSpPr>
            <p:spPr>
              <a:xfrm>
                <a:off x="3902" y="2256"/>
                <a:ext cx="322" cy="1"/>
              </a:xfrm>
              <a:prstGeom prst="rect">
                <a:avLst/>
              </a:prstGeom>
              <a:solidFill>
                <a:srgbClr val="E6CA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6" name="Google Shape;836;p37"/>
              <p:cNvSpPr/>
              <p:nvPr/>
            </p:nvSpPr>
            <p:spPr>
              <a:xfrm>
                <a:off x="3902" y="2257"/>
                <a:ext cx="322" cy="2"/>
              </a:xfrm>
              <a:prstGeom prst="rect">
                <a:avLst/>
              </a:prstGeom>
              <a:solidFill>
                <a:srgbClr val="E6C88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7" name="Google Shape;837;p37"/>
              <p:cNvSpPr/>
              <p:nvPr/>
            </p:nvSpPr>
            <p:spPr>
              <a:xfrm>
                <a:off x="3902" y="2259"/>
                <a:ext cx="322" cy="1"/>
              </a:xfrm>
              <a:prstGeom prst="rect">
                <a:avLst/>
              </a:prstGeom>
              <a:solidFill>
                <a:srgbClr val="E3C68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grpSp>
        <p:sp>
          <p:nvSpPr>
            <p:cNvPr id="838" name="Google Shape;838;p37"/>
            <p:cNvSpPr/>
            <p:nvPr/>
          </p:nvSpPr>
          <p:spPr>
            <a:xfrm>
              <a:off x="3902" y="2260"/>
              <a:ext cx="322" cy="1"/>
            </a:xfrm>
            <a:prstGeom prst="rect">
              <a:avLst/>
            </a:prstGeom>
            <a:solidFill>
              <a:srgbClr val="E3C5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39" name="Google Shape;839;p37"/>
            <p:cNvSpPr/>
            <p:nvPr/>
          </p:nvSpPr>
          <p:spPr>
            <a:xfrm>
              <a:off x="3902" y="2261"/>
              <a:ext cx="322" cy="1"/>
            </a:xfrm>
            <a:prstGeom prst="rect">
              <a:avLst/>
            </a:prstGeom>
            <a:solidFill>
              <a:srgbClr val="E3C5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0" name="Google Shape;840;p37"/>
            <p:cNvSpPr/>
            <p:nvPr/>
          </p:nvSpPr>
          <p:spPr>
            <a:xfrm>
              <a:off x="3902" y="2262"/>
              <a:ext cx="322" cy="1"/>
            </a:xfrm>
            <a:prstGeom prst="rect">
              <a:avLst/>
            </a:prstGeom>
            <a:solidFill>
              <a:srgbClr val="E3C48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1" name="Google Shape;841;p37"/>
            <p:cNvSpPr/>
            <p:nvPr/>
          </p:nvSpPr>
          <p:spPr>
            <a:xfrm>
              <a:off x="3902" y="2263"/>
              <a:ext cx="322" cy="1"/>
            </a:xfrm>
            <a:prstGeom prst="rect">
              <a:avLst/>
            </a:prstGeom>
            <a:solidFill>
              <a:srgbClr val="E0C1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2" name="Google Shape;842;p37"/>
            <p:cNvSpPr/>
            <p:nvPr/>
          </p:nvSpPr>
          <p:spPr>
            <a:xfrm>
              <a:off x="3902" y="2264"/>
              <a:ext cx="322" cy="2"/>
            </a:xfrm>
            <a:prstGeom prst="rect">
              <a:avLst/>
            </a:prstGeom>
            <a:solidFill>
              <a:srgbClr val="E0C18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3" name="Google Shape;843;p37"/>
            <p:cNvSpPr/>
            <p:nvPr/>
          </p:nvSpPr>
          <p:spPr>
            <a:xfrm>
              <a:off x="3902" y="2266"/>
              <a:ext cx="322" cy="1"/>
            </a:xfrm>
            <a:prstGeom prst="rect">
              <a:avLst/>
            </a:prstGeom>
            <a:solidFill>
              <a:srgbClr val="E0C0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4" name="Google Shape;844;p37"/>
            <p:cNvSpPr/>
            <p:nvPr/>
          </p:nvSpPr>
          <p:spPr>
            <a:xfrm>
              <a:off x="3902" y="2267"/>
              <a:ext cx="322" cy="1"/>
            </a:xfrm>
            <a:prstGeom prst="rect">
              <a:avLst/>
            </a:prstGeom>
            <a:solidFill>
              <a:srgbClr val="E0BF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5" name="Google Shape;845;p37"/>
            <p:cNvSpPr/>
            <p:nvPr/>
          </p:nvSpPr>
          <p:spPr>
            <a:xfrm>
              <a:off x="3902" y="2268"/>
              <a:ext cx="322" cy="1"/>
            </a:xfrm>
            <a:prstGeom prst="rect">
              <a:avLst/>
            </a:prstGeom>
            <a:solidFill>
              <a:srgbClr val="DEBC7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6" name="Google Shape;846;p37"/>
            <p:cNvSpPr/>
            <p:nvPr/>
          </p:nvSpPr>
          <p:spPr>
            <a:xfrm>
              <a:off x="3902" y="2269"/>
              <a:ext cx="322" cy="1"/>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7" name="Google Shape;847;p37"/>
            <p:cNvSpPr/>
            <p:nvPr/>
          </p:nvSpPr>
          <p:spPr>
            <a:xfrm>
              <a:off x="3902" y="2270"/>
              <a:ext cx="322" cy="2"/>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8" name="Google Shape;848;p37"/>
            <p:cNvSpPr/>
            <p:nvPr/>
          </p:nvSpPr>
          <p:spPr>
            <a:xfrm>
              <a:off x="3902" y="2272"/>
              <a:ext cx="322" cy="1"/>
            </a:xfrm>
            <a:prstGeom prst="rect">
              <a:avLst/>
            </a:prstGeom>
            <a:solidFill>
              <a:srgbClr val="DEBC7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49" name="Google Shape;849;p37"/>
            <p:cNvSpPr/>
            <p:nvPr/>
          </p:nvSpPr>
          <p:spPr>
            <a:xfrm>
              <a:off x="3902" y="2273"/>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0" name="Google Shape;850;p37"/>
            <p:cNvSpPr/>
            <p:nvPr/>
          </p:nvSpPr>
          <p:spPr>
            <a:xfrm>
              <a:off x="3902" y="2274"/>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1" name="Google Shape;851;p37"/>
            <p:cNvSpPr/>
            <p:nvPr/>
          </p:nvSpPr>
          <p:spPr>
            <a:xfrm>
              <a:off x="3902" y="2275"/>
              <a:ext cx="322" cy="1"/>
            </a:xfrm>
            <a:prstGeom prst="rect">
              <a:avLst/>
            </a:prstGeom>
            <a:solidFill>
              <a:srgbClr val="DBB77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2" name="Google Shape;852;p37"/>
            <p:cNvSpPr/>
            <p:nvPr/>
          </p:nvSpPr>
          <p:spPr>
            <a:xfrm>
              <a:off x="3902" y="2276"/>
              <a:ext cx="322" cy="1"/>
            </a:xfrm>
            <a:prstGeom prst="rect">
              <a:avLst/>
            </a:prstGeom>
            <a:solidFill>
              <a:srgbClr val="DBB67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3" name="Google Shape;853;p37"/>
            <p:cNvSpPr/>
            <p:nvPr/>
          </p:nvSpPr>
          <p:spPr>
            <a:xfrm>
              <a:off x="3902" y="2277"/>
              <a:ext cx="322" cy="2"/>
            </a:xfrm>
            <a:prstGeom prst="rect">
              <a:avLst/>
            </a:prstGeom>
            <a:solidFill>
              <a:srgbClr val="D9B4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4" name="Google Shape;854;p37"/>
            <p:cNvSpPr/>
            <p:nvPr/>
          </p:nvSpPr>
          <p:spPr>
            <a:xfrm>
              <a:off x="3902" y="2279"/>
              <a:ext cx="322" cy="1"/>
            </a:xfrm>
            <a:prstGeom prst="rect">
              <a:avLst/>
            </a:prstGeom>
            <a:solidFill>
              <a:srgbClr val="D9B37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5" name="Google Shape;855;p37"/>
            <p:cNvSpPr/>
            <p:nvPr/>
          </p:nvSpPr>
          <p:spPr>
            <a:xfrm>
              <a:off x="3902" y="2280"/>
              <a:ext cx="322" cy="1"/>
            </a:xfrm>
            <a:prstGeom prst="rect">
              <a:avLst/>
            </a:prstGeom>
            <a:solidFill>
              <a:srgbClr val="D9B2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6" name="Google Shape;856;p37"/>
            <p:cNvSpPr/>
            <p:nvPr/>
          </p:nvSpPr>
          <p:spPr>
            <a:xfrm>
              <a:off x="3902" y="2281"/>
              <a:ext cx="322" cy="1"/>
            </a:xfrm>
            <a:prstGeom prst="rect">
              <a:avLst/>
            </a:prstGeom>
            <a:solidFill>
              <a:srgbClr val="D9B2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7" name="Google Shape;857;p37"/>
            <p:cNvSpPr/>
            <p:nvPr/>
          </p:nvSpPr>
          <p:spPr>
            <a:xfrm>
              <a:off x="3902" y="2282"/>
              <a:ext cx="322" cy="1"/>
            </a:xfrm>
            <a:prstGeom prst="rect">
              <a:avLst/>
            </a:prstGeom>
            <a:solidFill>
              <a:srgbClr val="D6B07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8" name="Google Shape;858;p37"/>
            <p:cNvSpPr/>
            <p:nvPr/>
          </p:nvSpPr>
          <p:spPr>
            <a:xfrm>
              <a:off x="3902" y="2283"/>
              <a:ext cx="322" cy="1"/>
            </a:xfrm>
            <a:prstGeom prst="rect">
              <a:avLst/>
            </a:prstGeom>
            <a:solidFill>
              <a:srgbClr val="D6AF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59" name="Google Shape;859;p37"/>
            <p:cNvSpPr/>
            <p:nvPr/>
          </p:nvSpPr>
          <p:spPr>
            <a:xfrm>
              <a:off x="3902" y="2284"/>
              <a:ext cx="322" cy="2"/>
            </a:xfrm>
            <a:prstGeom prst="rect">
              <a:avLst/>
            </a:prstGeom>
            <a:solidFill>
              <a:srgbClr val="D6AD6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0" name="Google Shape;860;p37"/>
            <p:cNvSpPr/>
            <p:nvPr/>
          </p:nvSpPr>
          <p:spPr>
            <a:xfrm>
              <a:off x="3902" y="2286"/>
              <a:ext cx="322" cy="1"/>
            </a:xfrm>
            <a:prstGeom prst="rect">
              <a:avLst/>
            </a:prstGeom>
            <a:solidFill>
              <a:srgbClr val="D6AC6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1" name="Google Shape;861;p37"/>
            <p:cNvSpPr/>
            <p:nvPr/>
          </p:nvSpPr>
          <p:spPr>
            <a:xfrm>
              <a:off x="3902" y="2287"/>
              <a:ext cx="322" cy="1"/>
            </a:xfrm>
            <a:prstGeom prst="rect">
              <a:avLst/>
            </a:prstGeom>
            <a:solidFill>
              <a:srgbClr val="D4AA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2" name="Google Shape;862;p37"/>
            <p:cNvSpPr/>
            <p:nvPr/>
          </p:nvSpPr>
          <p:spPr>
            <a:xfrm>
              <a:off x="3902" y="2288"/>
              <a:ext cx="322" cy="1"/>
            </a:xfrm>
            <a:prstGeom prst="rect">
              <a:avLst/>
            </a:prstGeom>
            <a:solidFill>
              <a:srgbClr val="D4AA6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3" name="Google Shape;863;p37"/>
            <p:cNvSpPr/>
            <p:nvPr/>
          </p:nvSpPr>
          <p:spPr>
            <a:xfrm>
              <a:off x="3902" y="2289"/>
              <a:ext cx="322" cy="1"/>
            </a:xfrm>
            <a:prstGeom prst="rect">
              <a:avLst/>
            </a:prstGeom>
            <a:solidFill>
              <a:srgbClr val="D4A9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4" name="Google Shape;864;p37"/>
            <p:cNvSpPr/>
            <p:nvPr/>
          </p:nvSpPr>
          <p:spPr>
            <a:xfrm>
              <a:off x="3902" y="2290"/>
              <a:ext cx="322" cy="2"/>
            </a:xfrm>
            <a:prstGeom prst="rect">
              <a:avLst/>
            </a:prstGeom>
            <a:solidFill>
              <a:srgbClr val="D4A86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5" name="Google Shape;865;p37"/>
            <p:cNvSpPr/>
            <p:nvPr/>
          </p:nvSpPr>
          <p:spPr>
            <a:xfrm>
              <a:off x="3902" y="2292"/>
              <a:ext cx="322" cy="1"/>
            </a:xfrm>
            <a:prstGeom prst="rect">
              <a:avLst/>
            </a:prstGeom>
            <a:solidFill>
              <a:srgbClr val="D1A66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6" name="Google Shape;866;p37"/>
            <p:cNvSpPr/>
            <p:nvPr/>
          </p:nvSpPr>
          <p:spPr>
            <a:xfrm>
              <a:off x="3902" y="2293"/>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7" name="Google Shape;867;p37"/>
            <p:cNvSpPr/>
            <p:nvPr/>
          </p:nvSpPr>
          <p:spPr>
            <a:xfrm>
              <a:off x="3902" y="2294"/>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8" name="Google Shape;868;p37"/>
            <p:cNvSpPr/>
            <p:nvPr/>
          </p:nvSpPr>
          <p:spPr>
            <a:xfrm>
              <a:off x="3902" y="2295"/>
              <a:ext cx="322" cy="1"/>
            </a:xfrm>
            <a:prstGeom prst="rect">
              <a:avLst/>
            </a:prstGeom>
            <a:solidFill>
              <a:srgbClr val="D1A56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69" name="Google Shape;869;p37"/>
            <p:cNvSpPr/>
            <p:nvPr/>
          </p:nvSpPr>
          <p:spPr>
            <a:xfrm>
              <a:off x="3902" y="2296"/>
              <a:ext cx="322" cy="1"/>
            </a:xfrm>
            <a:prstGeom prst="rect">
              <a:avLst/>
            </a:prstGeom>
            <a:solidFill>
              <a:srgbClr val="CFA2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0" name="Google Shape;870;p37"/>
            <p:cNvSpPr/>
            <p:nvPr/>
          </p:nvSpPr>
          <p:spPr>
            <a:xfrm>
              <a:off x="3902" y="2297"/>
              <a:ext cx="322" cy="2"/>
            </a:xfrm>
            <a:prstGeom prst="rect">
              <a:avLst/>
            </a:prstGeom>
            <a:solidFill>
              <a:srgbClr val="CFA0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1" name="Google Shape;871;p37"/>
            <p:cNvSpPr/>
            <p:nvPr/>
          </p:nvSpPr>
          <p:spPr>
            <a:xfrm>
              <a:off x="3902" y="2299"/>
              <a:ext cx="322" cy="1"/>
            </a:xfrm>
            <a:prstGeom prst="rect">
              <a:avLst/>
            </a:prstGeom>
            <a:solidFill>
              <a:srgbClr val="CFA06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2" name="Google Shape;872;p37"/>
            <p:cNvSpPr/>
            <p:nvPr/>
          </p:nvSpPr>
          <p:spPr>
            <a:xfrm>
              <a:off x="3902" y="2300"/>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3" name="Google Shape;873;p37"/>
            <p:cNvSpPr/>
            <p:nvPr/>
          </p:nvSpPr>
          <p:spPr>
            <a:xfrm>
              <a:off x="3902" y="2301"/>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4" name="Google Shape;874;p37"/>
            <p:cNvSpPr/>
            <p:nvPr/>
          </p:nvSpPr>
          <p:spPr>
            <a:xfrm>
              <a:off x="3902" y="2302"/>
              <a:ext cx="322" cy="1"/>
            </a:xfrm>
            <a:prstGeom prst="rect">
              <a:avLst/>
            </a:prstGeom>
            <a:solidFill>
              <a:srgbClr val="CC9D6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5" name="Google Shape;875;p37"/>
            <p:cNvSpPr/>
            <p:nvPr/>
          </p:nvSpPr>
          <p:spPr>
            <a:xfrm>
              <a:off x="3902" y="2303"/>
              <a:ext cx="322" cy="1"/>
            </a:xfrm>
            <a:prstGeom prst="rect">
              <a:avLst/>
            </a:prstGeom>
            <a:solidFill>
              <a:srgbClr val="CC9C5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6" name="Google Shape;876;p37"/>
            <p:cNvSpPr/>
            <p:nvPr/>
          </p:nvSpPr>
          <p:spPr>
            <a:xfrm>
              <a:off x="3902" y="2304"/>
              <a:ext cx="322" cy="2"/>
            </a:xfrm>
            <a:prstGeom prst="rect">
              <a:avLst/>
            </a:prstGeom>
            <a:solidFill>
              <a:srgbClr val="C9985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7" name="Google Shape;877;p37"/>
            <p:cNvSpPr/>
            <p:nvPr/>
          </p:nvSpPr>
          <p:spPr>
            <a:xfrm>
              <a:off x="3902" y="2306"/>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8" name="Google Shape;878;p37"/>
            <p:cNvSpPr/>
            <p:nvPr/>
          </p:nvSpPr>
          <p:spPr>
            <a:xfrm>
              <a:off x="3902" y="2307"/>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79" name="Google Shape;879;p37"/>
            <p:cNvSpPr/>
            <p:nvPr/>
          </p:nvSpPr>
          <p:spPr>
            <a:xfrm>
              <a:off x="3902" y="2308"/>
              <a:ext cx="322" cy="1"/>
            </a:xfrm>
            <a:prstGeom prst="rect">
              <a:avLst/>
            </a:prstGeom>
            <a:solidFill>
              <a:srgbClr val="C998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0" name="Google Shape;880;p37"/>
            <p:cNvSpPr/>
            <p:nvPr/>
          </p:nvSpPr>
          <p:spPr>
            <a:xfrm>
              <a:off x="3902" y="2309"/>
              <a:ext cx="322" cy="1"/>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1" name="Google Shape;881;p37"/>
            <p:cNvSpPr/>
            <p:nvPr/>
          </p:nvSpPr>
          <p:spPr>
            <a:xfrm>
              <a:off x="3902" y="2310"/>
              <a:ext cx="322" cy="2"/>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2" name="Google Shape;882;p37"/>
            <p:cNvSpPr/>
            <p:nvPr/>
          </p:nvSpPr>
          <p:spPr>
            <a:xfrm>
              <a:off x="3902" y="2312"/>
              <a:ext cx="322" cy="1"/>
            </a:xfrm>
            <a:prstGeom prst="rect">
              <a:avLst/>
            </a:prstGeom>
            <a:solidFill>
              <a:srgbClr val="C7955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3" name="Google Shape;883;p37"/>
            <p:cNvSpPr/>
            <p:nvPr/>
          </p:nvSpPr>
          <p:spPr>
            <a:xfrm>
              <a:off x="3902" y="2313"/>
              <a:ext cx="322" cy="1"/>
            </a:xfrm>
            <a:prstGeom prst="rect">
              <a:avLst/>
            </a:prstGeom>
            <a:solidFill>
              <a:srgbClr val="C7925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4" name="Google Shape;884;p37"/>
            <p:cNvSpPr/>
            <p:nvPr/>
          </p:nvSpPr>
          <p:spPr>
            <a:xfrm>
              <a:off x="3902" y="2314"/>
              <a:ext cx="322" cy="1"/>
            </a:xfrm>
            <a:prstGeom prst="rect">
              <a:avLst/>
            </a:prstGeom>
            <a:solidFill>
              <a:srgbClr val="C490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5" name="Google Shape;885;p37"/>
            <p:cNvSpPr/>
            <p:nvPr/>
          </p:nvSpPr>
          <p:spPr>
            <a:xfrm>
              <a:off x="3902" y="2315"/>
              <a:ext cx="322" cy="1"/>
            </a:xfrm>
            <a:prstGeom prst="rect">
              <a:avLst/>
            </a:prstGeom>
            <a:solidFill>
              <a:srgbClr val="C4905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6" name="Google Shape;886;p37"/>
            <p:cNvSpPr/>
            <p:nvPr/>
          </p:nvSpPr>
          <p:spPr>
            <a:xfrm>
              <a:off x="3902" y="2316"/>
              <a:ext cx="322" cy="1"/>
            </a:xfrm>
            <a:prstGeom prst="rect">
              <a:avLst/>
            </a:prstGeom>
            <a:solidFill>
              <a:srgbClr val="C48F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7" name="Google Shape;887;p37"/>
            <p:cNvSpPr/>
            <p:nvPr/>
          </p:nvSpPr>
          <p:spPr>
            <a:xfrm>
              <a:off x="3902" y="2317"/>
              <a:ext cx="322" cy="2"/>
            </a:xfrm>
            <a:prstGeom prst="rect">
              <a:avLst/>
            </a:prstGeom>
            <a:solidFill>
              <a:srgbClr val="C48F5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8" name="Google Shape;888;p37"/>
            <p:cNvSpPr/>
            <p:nvPr/>
          </p:nvSpPr>
          <p:spPr>
            <a:xfrm>
              <a:off x="3902" y="2319"/>
              <a:ext cx="322" cy="1"/>
            </a:xfrm>
            <a:prstGeom prst="rect">
              <a:avLst/>
            </a:prstGeom>
            <a:solidFill>
              <a:srgbClr val="C28C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89" name="Google Shape;889;p37"/>
            <p:cNvSpPr/>
            <p:nvPr/>
          </p:nvSpPr>
          <p:spPr>
            <a:xfrm>
              <a:off x="3902" y="2320"/>
              <a:ext cx="322" cy="1"/>
            </a:xfrm>
            <a:prstGeom prst="rect">
              <a:avLst/>
            </a:prstGeom>
            <a:solidFill>
              <a:srgbClr val="C28C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0" name="Google Shape;890;p37"/>
            <p:cNvSpPr/>
            <p:nvPr/>
          </p:nvSpPr>
          <p:spPr>
            <a:xfrm>
              <a:off x="3902" y="2321"/>
              <a:ext cx="322" cy="1"/>
            </a:xfrm>
            <a:prstGeom prst="rect">
              <a:avLst/>
            </a:prstGeom>
            <a:solidFill>
              <a:srgbClr val="C28B4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1" name="Google Shape;891;p37"/>
            <p:cNvSpPr/>
            <p:nvPr/>
          </p:nvSpPr>
          <p:spPr>
            <a:xfrm>
              <a:off x="3902" y="2322"/>
              <a:ext cx="322" cy="1"/>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2" name="Google Shape;892;p37"/>
            <p:cNvSpPr/>
            <p:nvPr/>
          </p:nvSpPr>
          <p:spPr>
            <a:xfrm>
              <a:off x="3902" y="2323"/>
              <a:ext cx="322" cy="1"/>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3" name="Google Shape;893;p37"/>
            <p:cNvSpPr/>
            <p:nvPr/>
          </p:nvSpPr>
          <p:spPr>
            <a:xfrm>
              <a:off x="3902" y="2324"/>
              <a:ext cx="322" cy="2"/>
            </a:xfrm>
            <a:prstGeom prst="rect">
              <a:avLst/>
            </a:prstGeom>
            <a:solidFill>
              <a:srgbClr val="BF88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4" name="Google Shape;894;p37"/>
            <p:cNvSpPr/>
            <p:nvPr/>
          </p:nvSpPr>
          <p:spPr>
            <a:xfrm>
              <a:off x="3902" y="2326"/>
              <a:ext cx="322" cy="1"/>
            </a:xfrm>
            <a:prstGeom prst="rect">
              <a:avLst/>
            </a:prstGeom>
            <a:solidFill>
              <a:srgbClr val="BF874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5" name="Google Shape;895;p37"/>
            <p:cNvSpPr/>
            <p:nvPr/>
          </p:nvSpPr>
          <p:spPr>
            <a:xfrm>
              <a:off x="3902" y="2327"/>
              <a:ext cx="322" cy="1"/>
            </a:xfrm>
            <a:prstGeom prst="rect">
              <a:avLst/>
            </a:prstGeom>
            <a:solidFill>
              <a:srgbClr val="BD85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6" name="Google Shape;896;p37"/>
            <p:cNvSpPr/>
            <p:nvPr/>
          </p:nvSpPr>
          <p:spPr>
            <a:xfrm>
              <a:off x="3902" y="2328"/>
              <a:ext cx="322" cy="1"/>
            </a:xfrm>
            <a:prstGeom prst="rect">
              <a:avLst/>
            </a:prstGeom>
            <a:solidFill>
              <a:srgbClr val="BD854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7" name="Google Shape;897;p37"/>
            <p:cNvSpPr/>
            <p:nvPr/>
          </p:nvSpPr>
          <p:spPr>
            <a:xfrm>
              <a:off x="3902" y="2329"/>
              <a:ext cx="322" cy="1"/>
            </a:xfrm>
            <a:prstGeom prst="rect">
              <a:avLst/>
            </a:prstGeom>
            <a:solidFill>
              <a:srgbClr val="BD84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8" name="Google Shape;898;p37"/>
            <p:cNvSpPr/>
            <p:nvPr/>
          </p:nvSpPr>
          <p:spPr>
            <a:xfrm>
              <a:off x="3902" y="2330"/>
              <a:ext cx="322" cy="2"/>
            </a:xfrm>
            <a:prstGeom prst="rect">
              <a:avLst/>
            </a:prstGeom>
            <a:solidFill>
              <a:srgbClr val="BD844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99" name="Google Shape;899;p37"/>
            <p:cNvSpPr/>
            <p:nvPr/>
          </p:nvSpPr>
          <p:spPr>
            <a:xfrm>
              <a:off x="3902" y="2332"/>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0" name="Google Shape;900;p37"/>
            <p:cNvSpPr/>
            <p:nvPr/>
          </p:nvSpPr>
          <p:spPr>
            <a:xfrm>
              <a:off x="3902" y="2333"/>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1" name="Google Shape;901;p37"/>
            <p:cNvSpPr/>
            <p:nvPr/>
          </p:nvSpPr>
          <p:spPr>
            <a:xfrm>
              <a:off x="3902" y="2334"/>
              <a:ext cx="322" cy="1"/>
            </a:xfrm>
            <a:prstGeom prst="rect">
              <a:avLst/>
            </a:prstGeom>
            <a:solidFill>
              <a:srgbClr val="BA804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2" name="Google Shape;902;p37"/>
            <p:cNvSpPr/>
            <p:nvPr/>
          </p:nvSpPr>
          <p:spPr>
            <a:xfrm>
              <a:off x="3902" y="2335"/>
              <a:ext cx="322" cy="1"/>
            </a:xfrm>
            <a:prstGeom prst="rect">
              <a:avLst/>
            </a:prstGeom>
            <a:solidFill>
              <a:srgbClr val="BA7F4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3" name="Google Shape;903;p37"/>
            <p:cNvSpPr/>
            <p:nvPr/>
          </p:nvSpPr>
          <p:spPr>
            <a:xfrm>
              <a:off x="3902" y="2336"/>
              <a:ext cx="322" cy="1"/>
            </a:xfrm>
            <a:prstGeom prst="rect">
              <a:avLst/>
            </a:prstGeom>
            <a:solidFill>
              <a:srgbClr val="B87D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4" name="Google Shape;904;p37"/>
            <p:cNvSpPr/>
            <p:nvPr/>
          </p:nvSpPr>
          <p:spPr>
            <a:xfrm>
              <a:off x="3902" y="2337"/>
              <a:ext cx="322" cy="2"/>
            </a:xfrm>
            <a:prstGeom prst="rect">
              <a:avLst/>
            </a:prstGeom>
            <a:solidFill>
              <a:srgbClr val="B87D4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5" name="Google Shape;905;p37"/>
            <p:cNvSpPr/>
            <p:nvPr/>
          </p:nvSpPr>
          <p:spPr>
            <a:xfrm>
              <a:off x="3902" y="2339"/>
              <a:ext cx="322" cy="1"/>
            </a:xfrm>
            <a:prstGeom prst="rect">
              <a:avLst/>
            </a:prstGeom>
            <a:solidFill>
              <a:srgbClr val="B87C4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6" name="Google Shape;906;p37"/>
            <p:cNvSpPr/>
            <p:nvPr/>
          </p:nvSpPr>
          <p:spPr>
            <a:xfrm>
              <a:off x="3902" y="2340"/>
              <a:ext cx="322" cy="1"/>
            </a:xfrm>
            <a:prstGeom prst="rect">
              <a:avLst/>
            </a:prstGeom>
            <a:solidFill>
              <a:srgbClr val="B57A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7" name="Google Shape;907;p37"/>
            <p:cNvSpPr/>
            <p:nvPr/>
          </p:nvSpPr>
          <p:spPr>
            <a:xfrm>
              <a:off x="3902" y="2341"/>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8" name="Google Shape;908;p37"/>
            <p:cNvSpPr/>
            <p:nvPr/>
          </p:nvSpPr>
          <p:spPr>
            <a:xfrm>
              <a:off x="3902" y="2342"/>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09" name="Google Shape;909;p37"/>
            <p:cNvSpPr/>
            <p:nvPr/>
          </p:nvSpPr>
          <p:spPr>
            <a:xfrm>
              <a:off x="3902" y="2343"/>
              <a:ext cx="322" cy="1"/>
            </a:xfrm>
            <a:prstGeom prst="rect">
              <a:avLst/>
            </a:prstGeom>
            <a:solidFill>
              <a:srgbClr val="B5773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0" name="Google Shape;910;p37"/>
            <p:cNvSpPr/>
            <p:nvPr/>
          </p:nvSpPr>
          <p:spPr>
            <a:xfrm>
              <a:off x="3902" y="2344"/>
              <a:ext cx="322" cy="2"/>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1" name="Google Shape;911;p37"/>
            <p:cNvSpPr/>
            <p:nvPr/>
          </p:nvSpPr>
          <p:spPr>
            <a:xfrm>
              <a:off x="3902" y="2346"/>
              <a:ext cx="322" cy="1"/>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2" name="Google Shape;912;p37"/>
            <p:cNvSpPr/>
            <p:nvPr/>
          </p:nvSpPr>
          <p:spPr>
            <a:xfrm>
              <a:off x="3902" y="2347"/>
              <a:ext cx="322" cy="1"/>
            </a:xfrm>
            <a:prstGeom prst="rect">
              <a:avLst/>
            </a:prstGeom>
            <a:solidFill>
              <a:srgbClr val="B3753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3" name="Google Shape;913;p37"/>
            <p:cNvSpPr/>
            <p:nvPr/>
          </p:nvSpPr>
          <p:spPr>
            <a:xfrm>
              <a:off x="3902" y="2348"/>
              <a:ext cx="322" cy="1"/>
            </a:xfrm>
            <a:prstGeom prst="rect">
              <a:avLst/>
            </a:prstGeom>
            <a:solidFill>
              <a:srgbClr val="B3743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4" name="Google Shape;914;p37"/>
            <p:cNvSpPr/>
            <p:nvPr/>
          </p:nvSpPr>
          <p:spPr>
            <a:xfrm>
              <a:off x="3902" y="2349"/>
              <a:ext cx="322" cy="1"/>
            </a:xfrm>
            <a:prstGeom prst="rect">
              <a:avLst/>
            </a:prstGeom>
            <a:solidFill>
              <a:srgbClr val="B0723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5" name="Google Shape;915;p37"/>
            <p:cNvSpPr/>
            <p:nvPr/>
          </p:nvSpPr>
          <p:spPr>
            <a:xfrm>
              <a:off x="3902" y="2350"/>
              <a:ext cx="322" cy="2"/>
            </a:xfrm>
            <a:prstGeom prst="rect">
              <a:avLst/>
            </a:prstGeom>
            <a:solidFill>
              <a:srgbClr val="B071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6" name="Google Shape;916;p37"/>
            <p:cNvSpPr/>
            <p:nvPr/>
          </p:nvSpPr>
          <p:spPr>
            <a:xfrm>
              <a:off x="3902" y="2352"/>
              <a:ext cx="322" cy="1"/>
            </a:xfrm>
            <a:prstGeom prst="rect">
              <a:avLst/>
            </a:prstGeom>
            <a:solidFill>
              <a:srgbClr val="B0713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7" name="Google Shape;917;p37"/>
            <p:cNvSpPr/>
            <p:nvPr/>
          </p:nvSpPr>
          <p:spPr>
            <a:xfrm>
              <a:off x="3902" y="2353"/>
              <a:ext cx="322" cy="1"/>
            </a:xfrm>
            <a:prstGeom prst="rect">
              <a:avLst/>
            </a:prstGeom>
            <a:solidFill>
              <a:srgbClr val="AD6E3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8" name="Google Shape;918;p37"/>
            <p:cNvSpPr/>
            <p:nvPr/>
          </p:nvSpPr>
          <p:spPr>
            <a:xfrm>
              <a:off x="3902" y="2354"/>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19" name="Google Shape;919;p37"/>
            <p:cNvSpPr/>
            <p:nvPr/>
          </p:nvSpPr>
          <p:spPr>
            <a:xfrm>
              <a:off x="3902" y="2355"/>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0" name="Google Shape;920;p37"/>
            <p:cNvSpPr/>
            <p:nvPr/>
          </p:nvSpPr>
          <p:spPr>
            <a:xfrm>
              <a:off x="3902" y="2356"/>
              <a:ext cx="322" cy="1"/>
            </a:xfrm>
            <a:prstGeom prst="rect">
              <a:avLst/>
            </a:prstGeom>
            <a:solidFill>
              <a:srgbClr val="AD6D3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1" name="Google Shape;921;p37"/>
            <p:cNvSpPr/>
            <p:nvPr/>
          </p:nvSpPr>
          <p:spPr>
            <a:xfrm>
              <a:off x="3902" y="2357"/>
              <a:ext cx="322" cy="2"/>
            </a:xfrm>
            <a:prstGeom prst="rect">
              <a:avLst/>
            </a:prstGeom>
            <a:solidFill>
              <a:srgbClr val="AB6A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2" name="Google Shape;922;p37"/>
            <p:cNvSpPr/>
            <p:nvPr/>
          </p:nvSpPr>
          <p:spPr>
            <a:xfrm>
              <a:off x="3902" y="2359"/>
              <a:ext cx="322" cy="1"/>
            </a:xfrm>
            <a:prstGeom prst="rect">
              <a:avLst/>
            </a:prstGeom>
            <a:solidFill>
              <a:srgbClr val="AB6A3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3" name="Google Shape;923;p37"/>
            <p:cNvSpPr/>
            <p:nvPr/>
          </p:nvSpPr>
          <p:spPr>
            <a:xfrm>
              <a:off x="3902" y="2360"/>
              <a:ext cx="322" cy="1"/>
            </a:xfrm>
            <a:prstGeom prst="rect">
              <a:avLst/>
            </a:prstGeom>
            <a:solidFill>
              <a:srgbClr val="AB69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4" name="Google Shape;924;p37"/>
            <p:cNvSpPr/>
            <p:nvPr/>
          </p:nvSpPr>
          <p:spPr>
            <a:xfrm>
              <a:off x="3902" y="2361"/>
              <a:ext cx="322" cy="1"/>
            </a:xfrm>
            <a:prstGeom prst="rect">
              <a:avLst/>
            </a:prstGeom>
            <a:solidFill>
              <a:srgbClr val="AB693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5" name="Google Shape;925;p37"/>
            <p:cNvSpPr/>
            <p:nvPr/>
          </p:nvSpPr>
          <p:spPr>
            <a:xfrm>
              <a:off x="3902" y="2362"/>
              <a:ext cx="322" cy="1"/>
            </a:xfrm>
            <a:prstGeom prst="rect">
              <a:avLst/>
            </a:prstGeom>
            <a:solidFill>
              <a:srgbClr val="A8682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6" name="Google Shape;926;p37"/>
            <p:cNvSpPr/>
            <p:nvPr/>
          </p:nvSpPr>
          <p:spPr>
            <a:xfrm>
              <a:off x="3902" y="2363"/>
              <a:ext cx="322" cy="1"/>
            </a:xfrm>
            <a:prstGeom prst="rect">
              <a:avLst/>
            </a:prstGeom>
            <a:solidFill>
              <a:srgbClr val="A867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7" name="Google Shape;927;p37"/>
            <p:cNvSpPr/>
            <p:nvPr/>
          </p:nvSpPr>
          <p:spPr>
            <a:xfrm>
              <a:off x="3902" y="2364"/>
              <a:ext cx="322" cy="2"/>
            </a:xfrm>
            <a:prstGeom prst="rect">
              <a:avLst/>
            </a:prstGeom>
            <a:solidFill>
              <a:srgbClr val="A8652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8" name="Google Shape;928;p37"/>
            <p:cNvSpPr/>
            <p:nvPr/>
          </p:nvSpPr>
          <p:spPr>
            <a:xfrm>
              <a:off x="3902" y="2366"/>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29" name="Google Shape;929;p37"/>
            <p:cNvSpPr/>
            <p:nvPr/>
          </p:nvSpPr>
          <p:spPr>
            <a:xfrm>
              <a:off x="3902" y="2367"/>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0" name="Google Shape;930;p37"/>
            <p:cNvSpPr/>
            <p:nvPr/>
          </p:nvSpPr>
          <p:spPr>
            <a:xfrm>
              <a:off x="3902" y="2368"/>
              <a:ext cx="322" cy="1"/>
            </a:xfrm>
            <a:prstGeom prst="rect">
              <a:avLst/>
            </a:prstGeom>
            <a:solidFill>
              <a:srgbClr val="A6622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1" name="Google Shape;931;p37"/>
            <p:cNvSpPr/>
            <p:nvPr/>
          </p:nvSpPr>
          <p:spPr>
            <a:xfrm>
              <a:off x="3902" y="2369"/>
              <a:ext cx="322" cy="1"/>
            </a:xfrm>
            <a:prstGeom prst="rect">
              <a:avLst/>
            </a:prstGeom>
            <a:solidFill>
              <a:srgbClr val="A661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2" name="Google Shape;932;p37"/>
            <p:cNvSpPr/>
            <p:nvPr/>
          </p:nvSpPr>
          <p:spPr>
            <a:xfrm>
              <a:off x="3902" y="2370"/>
              <a:ext cx="322" cy="2"/>
            </a:xfrm>
            <a:prstGeom prst="rect">
              <a:avLst/>
            </a:prstGeom>
            <a:solidFill>
              <a:srgbClr val="A3602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3" name="Google Shape;933;p37"/>
            <p:cNvSpPr/>
            <p:nvPr/>
          </p:nvSpPr>
          <p:spPr>
            <a:xfrm>
              <a:off x="3902" y="2372"/>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4" name="Google Shape;934;p37"/>
            <p:cNvSpPr/>
            <p:nvPr/>
          </p:nvSpPr>
          <p:spPr>
            <a:xfrm>
              <a:off x="3902" y="2373"/>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5" name="Google Shape;935;p37"/>
            <p:cNvSpPr/>
            <p:nvPr/>
          </p:nvSpPr>
          <p:spPr>
            <a:xfrm>
              <a:off x="3902" y="2374"/>
              <a:ext cx="322" cy="1"/>
            </a:xfrm>
            <a:prstGeom prst="rect">
              <a:avLst/>
            </a:prstGeom>
            <a:solidFill>
              <a:srgbClr val="A35F2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6" name="Google Shape;936;p37"/>
            <p:cNvSpPr/>
            <p:nvPr/>
          </p:nvSpPr>
          <p:spPr>
            <a:xfrm>
              <a:off x="3902" y="2375"/>
              <a:ext cx="322" cy="1"/>
            </a:xfrm>
            <a:prstGeom prst="rect">
              <a:avLst/>
            </a:prstGeom>
            <a:solidFill>
              <a:srgbClr val="A15D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7" name="Google Shape;937;p37"/>
            <p:cNvSpPr/>
            <p:nvPr/>
          </p:nvSpPr>
          <p:spPr>
            <a:xfrm>
              <a:off x="3902" y="2376"/>
              <a:ext cx="322" cy="1"/>
            </a:xfrm>
            <a:prstGeom prst="rect">
              <a:avLst/>
            </a:prstGeom>
            <a:solidFill>
              <a:srgbClr val="A15D2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8" name="Google Shape;938;p37"/>
            <p:cNvSpPr/>
            <p:nvPr/>
          </p:nvSpPr>
          <p:spPr>
            <a:xfrm>
              <a:off x="3902" y="2377"/>
              <a:ext cx="322" cy="2"/>
            </a:xfrm>
            <a:prstGeom prst="rect">
              <a:avLst/>
            </a:prstGeom>
            <a:solidFill>
              <a:srgbClr val="A15A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39" name="Google Shape;939;p37"/>
            <p:cNvSpPr/>
            <p:nvPr/>
          </p:nvSpPr>
          <p:spPr>
            <a:xfrm>
              <a:off x="3902" y="2379"/>
              <a:ext cx="322" cy="1"/>
            </a:xfrm>
            <a:prstGeom prst="rect">
              <a:avLst/>
            </a:prstGeom>
            <a:solidFill>
              <a:srgbClr val="9E58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0" name="Google Shape;940;p37"/>
            <p:cNvSpPr/>
            <p:nvPr/>
          </p:nvSpPr>
          <p:spPr>
            <a:xfrm>
              <a:off x="3902" y="2380"/>
              <a:ext cx="322" cy="1"/>
            </a:xfrm>
            <a:prstGeom prst="rect">
              <a:avLst/>
            </a:prstGeom>
            <a:solidFill>
              <a:srgbClr val="9E582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1" name="Google Shape;941;p37"/>
            <p:cNvSpPr/>
            <p:nvPr/>
          </p:nvSpPr>
          <p:spPr>
            <a:xfrm>
              <a:off x="3902" y="2381"/>
              <a:ext cx="322" cy="1"/>
            </a:xfrm>
            <a:prstGeom prst="rect">
              <a:avLst/>
            </a:prstGeom>
            <a:solidFill>
              <a:srgbClr val="9E57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2" name="Google Shape;942;p37"/>
            <p:cNvSpPr/>
            <p:nvPr/>
          </p:nvSpPr>
          <p:spPr>
            <a:xfrm>
              <a:off x="3902" y="2382"/>
              <a:ext cx="322" cy="1"/>
            </a:xfrm>
            <a:prstGeom prst="rect">
              <a:avLst/>
            </a:prstGeom>
            <a:solidFill>
              <a:srgbClr val="9E572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3" name="Google Shape;943;p37"/>
            <p:cNvSpPr/>
            <p:nvPr/>
          </p:nvSpPr>
          <p:spPr>
            <a:xfrm>
              <a:off x="3902" y="2383"/>
              <a:ext cx="322" cy="1"/>
            </a:xfrm>
            <a:prstGeom prst="rect">
              <a:avLst/>
            </a:prstGeom>
            <a:solidFill>
              <a:srgbClr val="9C551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4" name="Google Shape;944;p37"/>
            <p:cNvSpPr/>
            <p:nvPr/>
          </p:nvSpPr>
          <p:spPr>
            <a:xfrm>
              <a:off x="3902" y="2384"/>
              <a:ext cx="322" cy="2"/>
            </a:xfrm>
            <a:prstGeom prst="rect">
              <a:avLst/>
            </a:prstGeom>
            <a:solidFill>
              <a:srgbClr val="9C551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5" name="Google Shape;945;p37"/>
            <p:cNvSpPr/>
            <p:nvPr/>
          </p:nvSpPr>
          <p:spPr>
            <a:xfrm>
              <a:off x="4331" y="2180"/>
              <a:ext cx="789"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No Change</a:t>
              </a:r>
              <a:endParaRPr sz="1400" b="0" i="0" u="none" strike="noStrike" cap="none" dirty="0">
                <a:solidFill>
                  <a:schemeClr val="dk1"/>
                </a:solidFill>
                <a:latin typeface="Century Gothic"/>
                <a:ea typeface="Century Gothic"/>
                <a:cs typeface="Century Gothic"/>
                <a:sym typeface="Century Gothic"/>
              </a:endParaRPr>
            </a:p>
          </p:txBody>
        </p:sp>
        <p:sp>
          <p:nvSpPr>
            <p:cNvPr id="946" name="Google Shape;946;p37"/>
            <p:cNvSpPr/>
            <p:nvPr/>
          </p:nvSpPr>
          <p:spPr>
            <a:xfrm>
              <a:off x="4314" y="2324"/>
              <a:ext cx="777" cy="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EVI </a:t>
              </a:r>
              <a:br>
                <a:rPr lang="en-US" sz="1400" b="0" i="0" u="none" strike="noStrike" cap="none" dirty="0">
                  <a:solidFill>
                    <a:srgbClr val="000000"/>
                  </a:solidFill>
                  <a:latin typeface="Century Gothic"/>
                  <a:ea typeface="Century Gothic"/>
                  <a:cs typeface="Century Gothic"/>
                  <a:sym typeface="Century Gothic"/>
                </a:rPr>
              </a:br>
              <a:r>
                <a:rPr lang="en-US" sz="1400" b="0" i="0" u="none" strike="noStrike" cap="none" dirty="0">
                  <a:solidFill>
                    <a:srgbClr val="000000"/>
                  </a:solidFill>
                  <a:latin typeface="Century Gothic"/>
                  <a:ea typeface="Century Gothic"/>
                  <a:cs typeface="Century Gothic"/>
                  <a:sym typeface="Century Gothic"/>
                </a:rPr>
                <a:t>Decrease</a:t>
              </a:r>
              <a:endParaRPr sz="1400" b="0" i="0" u="none" strike="noStrike" cap="none" dirty="0">
                <a:solidFill>
                  <a:schemeClr val="dk1"/>
                </a:solidFill>
                <a:latin typeface="Century Gothic"/>
                <a:ea typeface="Century Gothic"/>
                <a:cs typeface="Century Gothic"/>
                <a:sym typeface="Century Gothic"/>
              </a:endParaRPr>
            </a:p>
          </p:txBody>
        </p:sp>
      </p:grpSp>
      <p:grpSp>
        <p:nvGrpSpPr>
          <p:cNvPr id="947" name="Google Shape;947;p37"/>
          <p:cNvGrpSpPr/>
          <p:nvPr/>
        </p:nvGrpSpPr>
        <p:grpSpPr>
          <a:xfrm>
            <a:off x="5156221" y="6069794"/>
            <a:ext cx="2798117" cy="525471"/>
            <a:chOff x="533" y="3444"/>
            <a:chExt cx="1307" cy="217"/>
          </a:xfrm>
        </p:grpSpPr>
        <p:sp>
          <p:nvSpPr>
            <p:cNvPr id="948" name="Google Shape;948;p37"/>
            <p:cNvSpPr/>
            <p:nvPr/>
          </p:nvSpPr>
          <p:spPr>
            <a:xfrm>
              <a:off x="553" y="3459"/>
              <a:ext cx="1287" cy="1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49" name="Google Shape;949;p37"/>
            <p:cNvSpPr/>
            <p:nvPr/>
          </p:nvSpPr>
          <p:spPr>
            <a:xfrm>
              <a:off x="575" y="3558"/>
              <a:ext cx="42"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0" name="Google Shape;950;p37"/>
            <p:cNvSpPr/>
            <p:nvPr/>
          </p:nvSpPr>
          <p:spPr>
            <a:xfrm>
              <a:off x="617" y="3558"/>
              <a:ext cx="41"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1" name="Google Shape;951;p37"/>
            <p:cNvSpPr/>
            <p:nvPr/>
          </p:nvSpPr>
          <p:spPr>
            <a:xfrm>
              <a:off x="658" y="3558"/>
              <a:ext cx="40"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2" name="Google Shape;952;p37"/>
            <p:cNvSpPr/>
            <p:nvPr/>
          </p:nvSpPr>
          <p:spPr>
            <a:xfrm>
              <a:off x="698" y="3558"/>
              <a:ext cx="42"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3" name="Google Shape;953;p37"/>
            <p:cNvSpPr/>
            <p:nvPr/>
          </p:nvSpPr>
          <p:spPr>
            <a:xfrm>
              <a:off x="740" y="3558"/>
              <a:ext cx="164"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4" name="Google Shape;954;p37"/>
            <p:cNvSpPr/>
            <p:nvPr/>
          </p:nvSpPr>
          <p:spPr>
            <a:xfrm>
              <a:off x="904" y="3558"/>
              <a:ext cx="164" cy="42"/>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5" name="Google Shape;955;p37"/>
            <p:cNvSpPr/>
            <p:nvPr/>
          </p:nvSpPr>
          <p:spPr>
            <a:xfrm>
              <a:off x="1068" y="3558"/>
              <a:ext cx="165" cy="42"/>
            </a:xfrm>
            <a:prstGeom prst="rect">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956" name="Google Shape;956;p37"/>
            <p:cNvSpPr/>
            <p:nvPr/>
          </p:nvSpPr>
          <p:spPr>
            <a:xfrm>
              <a:off x="533" y="3444"/>
              <a:ext cx="63"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0</a:t>
              </a:r>
              <a:endParaRPr sz="1400" b="0" i="0" u="none" strike="noStrike" cap="none" dirty="0">
                <a:solidFill>
                  <a:schemeClr val="dk1"/>
                </a:solidFill>
                <a:latin typeface="Century Gothic"/>
                <a:ea typeface="Century Gothic"/>
                <a:cs typeface="Century Gothic"/>
                <a:sym typeface="Century Gothic"/>
              </a:endParaRPr>
            </a:p>
          </p:txBody>
        </p:sp>
        <p:sp>
          <p:nvSpPr>
            <p:cNvPr id="957" name="Google Shape;957;p37"/>
            <p:cNvSpPr/>
            <p:nvPr/>
          </p:nvSpPr>
          <p:spPr>
            <a:xfrm>
              <a:off x="675"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10</a:t>
              </a:r>
              <a:endParaRPr sz="1400" b="0" i="0" u="none" strike="noStrike" cap="none" dirty="0">
                <a:solidFill>
                  <a:schemeClr val="dk1"/>
                </a:solidFill>
                <a:latin typeface="Century Gothic"/>
                <a:ea typeface="Century Gothic"/>
                <a:cs typeface="Century Gothic"/>
                <a:sym typeface="Century Gothic"/>
              </a:endParaRPr>
            </a:p>
          </p:txBody>
        </p:sp>
        <p:sp>
          <p:nvSpPr>
            <p:cNvPr id="958" name="Google Shape;958;p37"/>
            <p:cNvSpPr/>
            <p:nvPr/>
          </p:nvSpPr>
          <p:spPr>
            <a:xfrm>
              <a:off x="839"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20</a:t>
              </a:r>
              <a:endParaRPr sz="1400" b="0" i="0" u="none" strike="noStrike" cap="none" dirty="0">
                <a:solidFill>
                  <a:schemeClr val="dk1"/>
                </a:solidFill>
                <a:latin typeface="Century Gothic"/>
                <a:ea typeface="Century Gothic"/>
                <a:cs typeface="Century Gothic"/>
                <a:sym typeface="Century Gothic"/>
              </a:endParaRPr>
            </a:p>
          </p:txBody>
        </p:sp>
        <p:sp>
          <p:nvSpPr>
            <p:cNvPr id="959" name="Google Shape;959;p37"/>
            <p:cNvSpPr/>
            <p:nvPr/>
          </p:nvSpPr>
          <p:spPr>
            <a:xfrm>
              <a:off x="1003"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30</a:t>
              </a:r>
              <a:endParaRPr sz="1400" b="0" i="0" u="none" strike="noStrike" cap="none" dirty="0">
                <a:solidFill>
                  <a:schemeClr val="dk1"/>
                </a:solidFill>
                <a:latin typeface="Century Gothic"/>
                <a:ea typeface="Century Gothic"/>
                <a:cs typeface="Century Gothic"/>
                <a:sym typeface="Century Gothic"/>
              </a:endParaRPr>
            </a:p>
          </p:txBody>
        </p:sp>
        <p:sp>
          <p:nvSpPr>
            <p:cNvPr id="960" name="Google Shape;960;p37"/>
            <p:cNvSpPr/>
            <p:nvPr/>
          </p:nvSpPr>
          <p:spPr>
            <a:xfrm>
              <a:off x="1168" y="3444"/>
              <a:ext cx="125"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40</a:t>
              </a:r>
              <a:endParaRPr sz="1400" b="0" i="0" u="none" strike="noStrike" cap="none" dirty="0">
                <a:solidFill>
                  <a:schemeClr val="dk1"/>
                </a:solidFill>
                <a:latin typeface="Century Gothic"/>
                <a:ea typeface="Century Gothic"/>
                <a:cs typeface="Century Gothic"/>
                <a:sym typeface="Century Gothic"/>
              </a:endParaRPr>
            </a:p>
          </p:txBody>
        </p:sp>
        <p:sp>
          <p:nvSpPr>
            <p:cNvPr id="961" name="Google Shape;961;p37"/>
            <p:cNvSpPr/>
            <p:nvPr/>
          </p:nvSpPr>
          <p:spPr>
            <a:xfrm>
              <a:off x="616" y="3444"/>
              <a:ext cx="0"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dirty="0">
                <a:solidFill>
                  <a:schemeClr val="dk1"/>
                </a:solidFill>
                <a:latin typeface="Century Gothic"/>
                <a:ea typeface="Century Gothic"/>
                <a:cs typeface="Century Gothic"/>
                <a:sym typeface="Century Gothic"/>
              </a:endParaRPr>
            </a:p>
          </p:txBody>
        </p:sp>
        <p:sp>
          <p:nvSpPr>
            <p:cNvPr id="962" name="Google Shape;962;p37"/>
            <p:cNvSpPr/>
            <p:nvPr/>
          </p:nvSpPr>
          <p:spPr>
            <a:xfrm>
              <a:off x="1253" y="3525"/>
              <a:ext cx="554" cy="13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entury Gothic"/>
                  <a:ea typeface="Century Gothic"/>
                  <a:cs typeface="Century Gothic"/>
                  <a:sym typeface="Century Gothic"/>
                </a:rPr>
                <a:t>Kilometers</a:t>
              </a:r>
              <a:endParaRPr sz="1400" b="0" i="0" u="none" strike="noStrike" cap="none" dirty="0">
                <a:solidFill>
                  <a:schemeClr val="dk1"/>
                </a:solidFill>
                <a:latin typeface="Century Gothic"/>
                <a:ea typeface="Century Gothic"/>
                <a:cs typeface="Century Gothic"/>
                <a:sym typeface="Century Gothic"/>
              </a:endParaRPr>
            </a:p>
          </p:txBody>
        </p:sp>
      </p:grpSp>
      <p:sp>
        <p:nvSpPr>
          <p:cNvPr id="963" name="Google Shape;963;p37"/>
          <p:cNvSpPr txBox="1"/>
          <p:nvPr/>
        </p:nvSpPr>
        <p:spPr>
          <a:xfrm>
            <a:off x="7756467" y="5620492"/>
            <a:ext cx="37738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entury Gothic"/>
                <a:ea typeface="Century Gothic"/>
                <a:cs typeface="Century Gothic"/>
                <a:sym typeface="Century Gothic"/>
              </a:rPr>
              <a:t>N</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Available Satellite Sensor Data in GEE: Land Cover Products</a:t>
            </a:r>
            <a:endParaRPr dirty="0"/>
          </a:p>
        </p:txBody>
      </p:sp>
      <p:sp>
        <p:nvSpPr>
          <p:cNvPr id="283" name="Google Shape;283;p31"/>
          <p:cNvSpPr txBox="1">
            <a:spLocks noGrp="1"/>
          </p:cNvSpPr>
          <p:nvPr>
            <p:ph type="body" idx="1"/>
          </p:nvPr>
        </p:nvSpPr>
        <p:spPr>
          <a:xfrm>
            <a:off x="242315" y="1130284"/>
            <a:ext cx="5105189" cy="5143516"/>
          </a:xfrm>
          <a:prstGeom prst="rect">
            <a:avLst/>
          </a:prstGeom>
          <a:noFill/>
          <a:ln>
            <a:noFill/>
          </a:ln>
        </p:spPr>
        <p:txBody>
          <a:bodyPr spcFirstLastPara="1" wrap="square" lIns="0" tIns="60925" rIns="121875" bIns="60925" anchor="t" anchorCtr="0">
            <a:noAutofit/>
          </a:bodyPr>
          <a:lstStyle/>
          <a:p>
            <a:pPr marL="457200" lvl="0" indent="-368300" algn="l" rtl="0">
              <a:lnSpc>
                <a:spcPct val="100000"/>
              </a:lnSpc>
              <a:spcBef>
                <a:spcPts val="800"/>
              </a:spcBef>
              <a:spcAft>
                <a:spcPts val="0"/>
              </a:spcAft>
              <a:buClr>
                <a:schemeClr val="dk1"/>
              </a:buClr>
              <a:buSzPts val="2200"/>
              <a:buChar char="•"/>
            </a:pPr>
            <a:r>
              <a:rPr lang="en-US" sz="2000" dirty="0"/>
              <a:t>A variety of land cover data products are available in GEE, including:</a:t>
            </a:r>
            <a:endParaRPr dirty="0"/>
          </a:p>
          <a:p>
            <a:pPr marL="914400" lvl="1" indent="-368300" algn="l" rtl="0">
              <a:lnSpc>
                <a:spcPct val="100000"/>
              </a:lnSpc>
              <a:spcBef>
                <a:spcPts val="400"/>
              </a:spcBef>
              <a:spcAft>
                <a:spcPts val="0"/>
              </a:spcAft>
              <a:buSzPts val="2200"/>
              <a:buChar char="–"/>
            </a:pPr>
            <a:r>
              <a:rPr lang="en-US" sz="2000" dirty="0"/>
              <a:t>ESA </a:t>
            </a:r>
            <a:r>
              <a:rPr lang="en-US" sz="2000" dirty="0" err="1"/>
              <a:t>WorldCover</a:t>
            </a:r>
            <a:r>
              <a:rPr lang="en-US" sz="2000" dirty="0"/>
              <a:t> 10m v200</a:t>
            </a:r>
          </a:p>
          <a:p>
            <a:pPr marL="914400" lvl="1" indent="-368300" algn="l" rtl="0">
              <a:lnSpc>
                <a:spcPct val="100000"/>
              </a:lnSpc>
              <a:spcBef>
                <a:spcPts val="400"/>
              </a:spcBef>
              <a:spcAft>
                <a:spcPts val="0"/>
              </a:spcAft>
              <a:buSzPts val="2200"/>
              <a:buChar char="–"/>
            </a:pPr>
            <a:r>
              <a:rPr lang="en-US" sz="2000" dirty="0"/>
              <a:t>MODIS Land Cover Type Yearly Global 500m</a:t>
            </a:r>
            <a:endParaRPr dirty="0"/>
          </a:p>
          <a:p>
            <a:pPr marL="914400" lvl="1" indent="-368300" algn="l" rtl="0">
              <a:lnSpc>
                <a:spcPct val="100000"/>
              </a:lnSpc>
              <a:spcBef>
                <a:spcPts val="400"/>
              </a:spcBef>
              <a:spcAft>
                <a:spcPts val="0"/>
              </a:spcAft>
              <a:buSzPts val="2200"/>
              <a:buChar char="–"/>
            </a:pPr>
            <a:r>
              <a:rPr lang="en-US" sz="2000" dirty="0"/>
              <a:t>Global PALSAR-2/PALSAR Forest/Non-Forest Map</a:t>
            </a:r>
            <a:endParaRPr dirty="0"/>
          </a:p>
          <a:p>
            <a:pPr marL="914400" lvl="1" indent="-368300" algn="l" rtl="0">
              <a:lnSpc>
                <a:spcPct val="100000"/>
              </a:lnSpc>
              <a:spcBef>
                <a:spcPts val="400"/>
              </a:spcBef>
              <a:spcAft>
                <a:spcPts val="0"/>
              </a:spcAft>
              <a:buSzPts val="2200"/>
              <a:buChar char="–"/>
            </a:pPr>
            <a:r>
              <a:rPr lang="en-US" sz="2000" dirty="0"/>
              <a:t>USGS National Land Cover Database</a:t>
            </a:r>
            <a:endParaRPr dirty="0"/>
          </a:p>
          <a:p>
            <a:pPr marL="457200" lvl="0" indent="-368300" algn="l" rtl="0">
              <a:lnSpc>
                <a:spcPct val="100000"/>
              </a:lnSpc>
              <a:spcBef>
                <a:spcPts val="800"/>
              </a:spcBef>
              <a:spcAft>
                <a:spcPts val="0"/>
              </a:spcAft>
              <a:buClr>
                <a:srgbClr val="000000"/>
              </a:buClr>
              <a:buSzPts val="2200"/>
              <a:buChar char="•"/>
            </a:pPr>
            <a:r>
              <a:rPr lang="en-US" sz="2000" dirty="0">
                <a:solidFill>
                  <a:srgbClr val="000000"/>
                </a:solidFill>
              </a:rPr>
              <a:t>GEE Data Catalog:</a:t>
            </a:r>
            <a:endParaRPr dirty="0"/>
          </a:p>
          <a:p>
            <a:pPr marL="914400" lvl="1" indent="-368300" algn="l" rtl="0">
              <a:lnSpc>
                <a:spcPct val="100000"/>
              </a:lnSpc>
              <a:spcBef>
                <a:spcPts val="400"/>
              </a:spcBef>
              <a:spcAft>
                <a:spcPts val="0"/>
              </a:spcAft>
              <a:buClr>
                <a:srgbClr val="000000"/>
              </a:buClr>
              <a:buSzPts val="2200"/>
              <a:buChar char="–"/>
            </a:pPr>
            <a:r>
              <a:rPr lang="en-US" sz="2000" u="sng" dirty="0">
                <a:solidFill>
                  <a:srgbClr val="000000"/>
                </a:solidFill>
                <a:hlinkClick r:id="rId3">
                  <a:extLst>
                    <a:ext uri="{A12FA001-AC4F-418D-AE19-62706E023703}">
                      <ahyp:hlinkClr xmlns:ahyp="http://schemas.microsoft.com/office/drawing/2018/hyperlinkcolor" val="tx"/>
                    </a:ext>
                  </a:extLst>
                </a:hlinkClick>
              </a:rPr>
              <a:t>https://developers.google.com/earth-engine/datasets/tags/landcover</a:t>
            </a:r>
            <a:endParaRPr sz="2000" dirty="0">
              <a:solidFill>
                <a:srgbClr val="000000"/>
              </a:solidFill>
            </a:endParaRPr>
          </a:p>
          <a:p>
            <a:pPr marL="914400" lvl="1" indent="-228600" algn="l" rtl="0">
              <a:lnSpc>
                <a:spcPct val="100000"/>
              </a:lnSpc>
              <a:spcBef>
                <a:spcPts val="400"/>
              </a:spcBef>
              <a:spcAft>
                <a:spcPts val="0"/>
              </a:spcAft>
              <a:buSzPts val="2200"/>
              <a:buNone/>
            </a:pPr>
            <a:endParaRPr sz="2000" dirty="0"/>
          </a:p>
        </p:txBody>
      </p:sp>
      <p:pic>
        <p:nvPicPr>
          <p:cNvPr id="284" name="Google Shape;284;p31"/>
          <p:cNvPicPr preferRelativeResize="0"/>
          <p:nvPr/>
        </p:nvPicPr>
        <p:blipFill rotWithShape="1">
          <a:blip r:embed="rId4">
            <a:alphaModFix/>
          </a:blip>
          <a:srcRect/>
          <a:stretch/>
        </p:blipFill>
        <p:spPr>
          <a:xfrm>
            <a:off x="5234983" y="1130284"/>
            <a:ext cx="6714130" cy="3686950"/>
          </a:xfrm>
          <a:prstGeom prst="rect">
            <a:avLst/>
          </a:prstGeom>
          <a:noFill/>
          <a:ln>
            <a:noFill/>
          </a:ln>
        </p:spPr>
      </p:pic>
      <p:sp>
        <p:nvSpPr>
          <p:cNvPr id="285" name="Google Shape;285;p31"/>
          <p:cNvSpPr txBox="1"/>
          <p:nvPr/>
        </p:nvSpPr>
        <p:spPr>
          <a:xfrm>
            <a:off x="5234983" y="4817234"/>
            <a:ext cx="671413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rgbClr val="000000"/>
                </a:solidFill>
                <a:latin typeface="Century Gothic"/>
                <a:ea typeface="Century Gothic"/>
                <a:cs typeface="Century Gothic"/>
                <a:sym typeface="Century Gothic"/>
              </a:rPr>
              <a:t>Copernicus Global Land Cover Layers: CGLS-LC100 collection 3 displayed globally in GEE. Credit: </a:t>
            </a:r>
            <a:r>
              <a:rPr lang="en-US" sz="1200" b="0" i="0" u="sng" strike="noStrike" cap="none" dirty="0">
                <a:solidFill>
                  <a:srgbClr val="000000"/>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Earth Engine Data Catalog</a:t>
            </a:r>
            <a:endParaRPr sz="1200" b="0" i="0" u="none" strike="noStrike" cap="none" dirty="0">
              <a:solidFill>
                <a:srgbClr val="000000"/>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n-US" dirty="0"/>
              <a:t>Demo – Land Cover Acquisition</a:t>
            </a:r>
            <a:endParaRPr dirty="0"/>
          </a:p>
        </p:txBody>
      </p:sp>
    </p:spTree>
    <p:extLst>
      <p:ext uri="{BB962C8B-B14F-4D97-AF65-F5344CB8AC3E}">
        <p14:creationId xmlns:p14="http://schemas.microsoft.com/office/powerpoint/2010/main" val="28668066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r>
              <a:rPr lang="en-US" dirty="0"/>
              <a:t>ESA </a:t>
            </a:r>
            <a:r>
              <a:rPr lang="en-US" dirty="0" err="1"/>
              <a:t>WorldCover</a:t>
            </a:r>
            <a:r>
              <a:rPr lang="en-US" dirty="0"/>
              <a:t> 10m v100</a:t>
            </a:r>
            <a:endParaRPr dirty="0"/>
          </a:p>
        </p:txBody>
      </p:sp>
      <p:sp>
        <p:nvSpPr>
          <p:cNvPr id="984" name="Google Shape;984;p40"/>
          <p:cNvSpPr txBox="1">
            <a:spLocks noGrp="1"/>
          </p:cNvSpPr>
          <p:nvPr>
            <p:ph type="body" idx="1"/>
          </p:nvPr>
        </p:nvSpPr>
        <p:spPr>
          <a:xfrm>
            <a:off x="467207" y="853292"/>
            <a:ext cx="11048931" cy="5331342"/>
          </a:xfrm>
          <a:prstGeom prst="rect">
            <a:avLst/>
          </a:prstGeom>
          <a:noFill/>
          <a:ln>
            <a:noFill/>
          </a:ln>
        </p:spPr>
        <p:txBody>
          <a:bodyPr spcFirstLastPara="1" wrap="square" lIns="0" tIns="60925" rIns="121875" bIns="60925" anchor="t" anchorCtr="0">
            <a:normAutofit fontScale="92500" lnSpcReduction="20000"/>
          </a:bodyPr>
          <a:lstStyle/>
          <a:p>
            <a:pPr marL="457200" lvl="0" indent="-368300" algn="l" rtl="0">
              <a:lnSpc>
                <a:spcPct val="90000"/>
              </a:lnSpc>
              <a:spcBef>
                <a:spcPts val="1200"/>
              </a:spcBef>
              <a:spcAft>
                <a:spcPts val="1200"/>
              </a:spcAft>
              <a:buClr>
                <a:schemeClr val="dk1"/>
              </a:buClr>
              <a:buSzPts val="2200"/>
              <a:buChar char="•"/>
            </a:pPr>
            <a:r>
              <a:rPr lang="en-US" dirty="0"/>
              <a:t>Code for demo: </a:t>
            </a:r>
            <a:r>
              <a:rPr lang="en-US" dirty="0">
                <a:hlinkClick r:id="rId3"/>
              </a:rPr>
              <a:t>https://code.earthengine.google.com/7cba979b0b54d16e8a01e2bf53e426c2</a:t>
            </a:r>
            <a:endParaRPr lang="en-US" dirty="0"/>
          </a:p>
          <a:p>
            <a:pPr marL="457200" lvl="0" indent="-368300" algn="l" rtl="0">
              <a:lnSpc>
                <a:spcPct val="90000"/>
              </a:lnSpc>
              <a:spcBef>
                <a:spcPts val="1200"/>
              </a:spcBef>
              <a:spcAft>
                <a:spcPts val="1200"/>
              </a:spcAft>
              <a:buClr>
                <a:schemeClr val="dk1"/>
              </a:buClr>
              <a:buSzPts val="2200"/>
              <a:buChar char="•"/>
            </a:pPr>
            <a:r>
              <a:rPr lang="en-US" dirty="0"/>
              <a:t>Dataset (GEE): </a:t>
            </a:r>
            <a:r>
              <a:rPr lang="en-US" dirty="0">
                <a:hlinkClick r:id="rId4"/>
              </a:rPr>
              <a:t>https://developers.google.com/earth-engine/datasets/catalog/ESA_WorldCover_v100</a:t>
            </a:r>
            <a:r>
              <a:rPr lang="en-US" dirty="0"/>
              <a:t> </a:t>
            </a:r>
          </a:p>
          <a:p>
            <a:pPr marL="457200" lvl="0" indent="-368300" algn="l" rtl="0">
              <a:lnSpc>
                <a:spcPct val="90000"/>
              </a:lnSpc>
              <a:spcBef>
                <a:spcPts val="600"/>
              </a:spcBef>
              <a:spcAft>
                <a:spcPts val="600"/>
              </a:spcAft>
              <a:buClr>
                <a:schemeClr val="dk1"/>
              </a:buClr>
              <a:buSzPts val="2200"/>
              <a:buChar char="•"/>
            </a:pPr>
            <a:r>
              <a:rPr lang="en-US" dirty="0"/>
              <a:t>Dataset Availability </a:t>
            </a:r>
          </a:p>
          <a:p>
            <a:pPr marL="914400" marR="0" lvl="1" indent="-368300" algn="l" defTabSz="914400" rtl="0" eaLnBrk="1" fontAlgn="auto" latinLnBrk="0" hangingPunct="1">
              <a:lnSpc>
                <a:spcPct val="90000"/>
              </a:lnSpc>
              <a:spcBef>
                <a:spcPts val="600"/>
              </a:spcBef>
              <a:spcAft>
                <a:spcPts val="60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2020-01-01 to 2021-01-01</a:t>
            </a:r>
            <a:endParaRPr lang="en-US" dirty="0"/>
          </a:p>
          <a:p>
            <a:pPr>
              <a:lnSpc>
                <a:spcPct val="90000"/>
              </a:lnSpc>
              <a:spcBef>
                <a:spcPts val="600"/>
              </a:spcBef>
              <a:spcAft>
                <a:spcPts val="600"/>
              </a:spcAft>
            </a:pPr>
            <a:r>
              <a:rPr lang="en-US" dirty="0"/>
              <a:t>Dataset Provider</a:t>
            </a:r>
          </a:p>
          <a:p>
            <a:pPr lvl="1">
              <a:lnSpc>
                <a:spcPct val="90000"/>
              </a:lnSpc>
              <a:spcBef>
                <a:spcPts val="600"/>
              </a:spcBef>
              <a:spcAft>
                <a:spcPts val="600"/>
              </a:spcAft>
            </a:pPr>
            <a:r>
              <a:rPr lang="en-US" dirty="0">
                <a:hlinkClick r:id="rId5"/>
              </a:rPr>
              <a:t>ESA/VITO/Brockmann Consult/CS/GAMMA Remote Sensing/IIASA/WUR</a:t>
            </a:r>
            <a:endParaRPr lang="en-US" dirty="0"/>
          </a:p>
          <a:p>
            <a:pPr marL="457200" lvl="0" indent="-368300" algn="l" rtl="0">
              <a:lnSpc>
                <a:spcPct val="90000"/>
              </a:lnSpc>
              <a:spcBef>
                <a:spcPts val="1200"/>
              </a:spcBef>
              <a:spcAft>
                <a:spcPts val="1200"/>
              </a:spcAft>
              <a:buClr>
                <a:schemeClr val="dk1"/>
              </a:buClr>
              <a:buSzPts val="2200"/>
              <a:buChar char="•"/>
            </a:pPr>
            <a:r>
              <a:rPr lang="en-US" dirty="0"/>
              <a:t>Description</a:t>
            </a:r>
          </a:p>
          <a:p>
            <a:pPr marL="914400" marR="0" lvl="1" indent="-368300" algn="l" defTabSz="914400" rtl="0" eaLnBrk="1" fontAlgn="auto" latinLnBrk="0" hangingPunct="1">
              <a:lnSpc>
                <a:spcPct val="90000"/>
              </a:lnSpc>
              <a:spcBef>
                <a:spcPts val="400"/>
              </a:spcBef>
              <a:spcAft>
                <a:spcPts val="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The European Space Agency (ESA) </a:t>
            </a:r>
            <a:r>
              <a:rPr kumimoji="0" lang="en-US" b="0" i="0" u="none" strike="noStrike" kern="0" cap="none" spc="0" normalizeH="0" baseline="0" noProof="0" dirty="0" err="1">
                <a:ln>
                  <a:noFill/>
                </a:ln>
                <a:solidFill>
                  <a:srgbClr val="000000"/>
                </a:solidFill>
                <a:effectLst/>
                <a:uLnTx/>
                <a:uFillTx/>
                <a:latin typeface="Century Gothic"/>
                <a:sym typeface="Century Gothic"/>
              </a:rPr>
              <a:t>WorldCover</a:t>
            </a:r>
            <a:r>
              <a:rPr kumimoji="0" lang="en-US" b="0" i="0" u="none" strike="noStrike" kern="0" cap="none" spc="0" normalizeH="0" baseline="0" noProof="0" dirty="0">
                <a:ln>
                  <a:noFill/>
                </a:ln>
                <a:solidFill>
                  <a:srgbClr val="000000"/>
                </a:solidFill>
                <a:effectLst/>
                <a:uLnTx/>
                <a:uFillTx/>
                <a:latin typeface="Century Gothic"/>
                <a:sym typeface="Century Gothic"/>
              </a:rPr>
              <a:t> 10 m 2020 product provides a global land cover map for 2020 at 10 m resolution based on Sentinel-1 and Sentinel-2 data. The </a:t>
            </a:r>
            <a:r>
              <a:rPr kumimoji="0" lang="en-US" b="0" i="0" u="none" strike="noStrike" kern="0" cap="none" spc="0" normalizeH="0" baseline="0" noProof="0" dirty="0" err="1">
                <a:ln>
                  <a:noFill/>
                </a:ln>
                <a:solidFill>
                  <a:srgbClr val="000000"/>
                </a:solidFill>
                <a:effectLst/>
                <a:uLnTx/>
                <a:uFillTx/>
                <a:latin typeface="Century Gothic"/>
                <a:sym typeface="Century Gothic"/>
              </a:rPr>
              <a:t>WorldCover</a:t>
            </a:r>
            <a:r>
              <a:rPr kumimoji="0" lang="en-US" b="0" i="0" u="none" strike="noStrike" kern="0" cap="none" spc="0" normalizeH="0" baseline="0" noProof="0" dirty="0">
                <a:ln>
                  <a:noFill/>
                </a:ln>
                <a:solidFill>
                  <a:srgbClr val="000000"/>
                </a:solidFill>
                <a:effectLst/>
                <a:uLnTx/>
                <a:uFillTx/>
                <a:latin typeface="Century Gothic"/>
                <a:sym typeface="Century Gothic"/>
              </a:rPr>
              <a:t> product comes with 11 land cover classes and has been generated in the framework of the ESA </a:t>
            </a:r>
            <a:r>
              <a:rPr kumimoji="0" lang="en-US" b="0" i="0" u="none" strike="noStrike" kern="0" cap="none" spc="0" normalizeH="0" baseline="0" noProof="0" dirty="0" err="1">
                <a:ln>
                  <a:noFill/>
                </a:ln>
                <a:solidFill>
                  <a:srgbClr val="000000"/>
                </a:solidFill>
                <a:effectLst/>
                <a:uLnTx/>
                <a:uFillTx/>
                <a:latin typeface="Century Gothic"/>
                <a:sym typeface="Century Gothic"/>
              </a:rPr>
              <a:t>WorldCover</a:t>
            </a:r>
            <a:r>
              <a:rPr kumimoji="0" lang="en-US" b="0" i="0" u="none" strike="noStrike" kern="0" cap="none" spc="0" normalizeH="0" baseline="0" noProof="0" dirty="0">
                <a:ln>
                  <a:noFill/>
                </a:ln>
                <a:solidFill>
                  <a:srgbClr val="000000"/>
                </a:solidFill>
                <a:effectLst/>
                <a:uLnTx/>
                <a:uFillTx/>
                <a:latin typeface="Century Gothic"/>
                <a:sym typeface="Century Gothic"/>
              </a:rPr>
              <a:t> project, part of the 5th Earth Observation Envelope </a:t>
            </a:r>
            <a:r>
              <a:rPr kumimoji="0" lang="en-US" b="0" i="0" u="none" strike="noStrike" kern="0" cap="none" spc="0" normalizeH="0" baseline="0" noProof="0" dirty="0" err="1">
                <a:ln>
                  <a:noFill/>
                </a:ln>
                <a:solidFill>
                  <a:srgbClr val="000000"/>
                </a:solidFill>
                <a:effectLst/>
                <a:uLnTx/>
                <a:uFillTx/>
                <a:latin typeface="Century Gothic"/>
                <a:sym typeface="Century Gothic"/>
              </a:rPr>
              <a:t>Programme</a:t>
            </a:r>
            <a:r>
              <a:rPr kumimoji="0" lang="en-US" b="0" i="0" u="none" strike="noStrike" kern="0" cap="none" spc="0" normalizeH="0" baseline="0" noProof="0" dirty="0">
                <a:ln>
                  <a:noFill/>
                </a:ln>
                <a:solidFill>
                  <a:srgbClr val="000000"/>
                </a:solidFill>
                <a:effectLst/>
                <a:uLnTx/>
                <a:uFillTx/>
                <a:latin typeface="Century Gothic"/>
                <a:sym typeface="Century Gothic"/>
              </a:rPr>
              <a:t> (EOEP-5) of the European Space Agency.</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Summary</a:t>
            </a:r>
            <a:endParaRPr dirty="0"/>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457200" lvl="0" indent="-368300" algn="l" rtl="0">
              <a:lnSpc>
                <a:spcPct val="90000"/>
              </a:lnSpc>
              <a:spcBef>
                <a:spcPts val="800"/>
              </a:spcBef>
              <a:spcAft>
                <a:spcPts val="0"/>
              </a:spcAft>
              <a:buClr>
                <a:schemeClr val="dk1"/>
              </a:buClr>
              <a:buSzPts val="2200"/>
              <a:buChar char="•"/>
            </a:pPr>
            <a:r>
              <a:rPr lang="en-US" dirty="0"/>
              <a:t>The GEE platform provides users with cloud-based computing resources that can decrease barriers like data storage space and personal computing power.</a:t>
            </a:r>
            <a:endParaRPr dirty="0"/>
          </a:p>
          <a:p>
            <a:pPr marL="457200" lvl="0" indent="-368300" algn="l" rtl="0">
              <a:lnSpc>
                <a:spcPct val="90000"/>
              </a:lnSpc>
              <a:spcBef>
                <a:spcPts val="800"/>
              </a:spcBef>
              <a:spcAft>
                <a:spcPts val="0"/>
              </a:spcAft>
              <a:buClr>
                <a:schemeClr val="dk1"/>
              </a:buClr>
              <a:buSzPts val="2200"/>
              <a:buChar char="•"/>
            </a:pPr>
            <a:r>
              <a:rPr lang="en-US" dirty="0"/>
              <a:t>The capabilities of GEE are similar to those of many GIS platforms used to manipulate satellite data for key land-related remote sensing processes, including algorithm application and land cover classification.</a:t>
            </a:r>
            <a:endParaRPr dirty="0"/>
          </a:p>
          <a:p>
            <a:pPr marL="457200" lvl="0" indent="-368300" algn="l" rtl="0">
              <a:lnSpc>
                <a:spcPct val="90000"/>
              </a:lnSpc>
              <a:spcBef>
                <a:spcPts val="800"/>
              </a:spcBef>
              <a:spcAft>
                <a:spcPts val="0"/>
              </a:spcAft>
              <a:buClr>
                <a:schemeClr val="dk1"/>
              </a:buClr>
              <a:buSzPts val="2200"/>
              <a:buChar char="•"/>
            </a:pPr>
            <a:r>
              <a:rPr lang="en-US" dirty="0"/>
              <a:t>GEE hosts many datasets relevant to land monitoring.</a:t>
            </a:r>
            <a:endParaRPr dirty="0"/>
          </a:p>
          <a:p>
            <a:pPr marL="946150" lvl="1" indent="-342900" algn="l" rtl="0">
              <a:lnSpc>
                <a:spcPct val="100000"/>
              </a:lnSpc>
              <a:spcBef>
                <a:spcPts val="400"/>
              </a:spcBef>
              <a:spcAft>
                <a:spcPts val="0"/>
              </a:spcAft>
              <a:buClr>
                <a:srgbClr val="000000"/>
              </a:buClr>
              <a:buSzPts val="2200"/>
              <a:buChar char="–"/>
            </a:pPr>
            <a:r>
              <a:rPr lang="en-US" dirty="0">
                <a:solidFill>
                  <a:srgbClr val="0C0C0C"/>
                </a:solidFill>
              </a:rPr>
              <a:t>Landsat Series, MODIS, Sentinel-2, and Sentinel-1 SAR</a:t>
            </a:r>
            <a:endParaRPr dirty="0"/>
          </a:p>
          <a:p>
            <a:pPr marL="457200" lvl="0" indent="-368300" algn="l" rtl="0">
              <a:lnSpc>
                <a:spcPct val="90000"/>
              </a:lnSpc>
              <a:spcBef>
                <a:spcPts val="1400"/>
              </a:spcBef>
              <a:spcAft>
                <a:spcPts val="0"/>
              </a:spcAft>
              <a:buSzPts val="2200"/>
              <a:buChar char="•"/>
            </a:pPr>
            <a:r>
              <a:rPr lang="en-US" dirty="0"/>
              <a:t>The JavaScript API enables coding and automation of basic remote sensing functions like imagery filtering, and vegetation index calculation.</a:t>
            </a:r>
            <a:endParaRPr dirty="0"/>
          </a:p>
          <a:p>
            <a:pPr marL="457200" lvl="0" indent="-368300" algn="l" rtl="0">
              <a:lnSpc>
                <a:spcPct val="90000"/>
              </a:lnSpc>
              <a:spcBef>
                <a:spcPts val="800"/>
              </a:spcBef>
              <a:spcAft>
                <a:spcPts val="0"/>
              </a:spcAft>
              <a:buSzPts val="2200"/>
              <a:buChar char="•"/>
            </a:pPr>
            <a:r>
              <a:rPr lang="en-US" dirty="0"/>
              <a:t>Users interested in the Python API can explore Google Colab.</a:t>
            </a:r>
            <a:endParaRPr dirty="0"/>
          </a:p>
          <a:p>
            <a:pPr marL="457200" lvl="0" indent="-368300" algn="l" rtl="0">
              <a:lnSpc>
                <a:spcPct val="90000"/>
              </a:lnSpc>
              <a:spcBef>
                <a:spcPts val="800"/>
              </a:spcBef>
              <a:spcAft>
                <a:spcPts val="0"/>
              </a:spcAft>
              <a:buSzPts val="2200"/>
              <a:buChar char="•"/>
            </a:pPr>
            <a:r>
              <a:rPr lang="en-US" dirty="0"/>
              <a:t>Session 2: Land Cover Classification &amp; Accuracy Assessment</a:t>
            </a:r>
            <a:endParaRPr dirty="0"/>
          </a:p>
          <a:p>
            <a:pPr marL="457200" lvl="0" indent="-228600" algn="l" rtl="0">
              <a:lnSpc>
                <a:spcPct val="90000"/>
              </a:lnSpc>
              <a:spcBef>
                <a:spcPts val="800"/>
              </a:spcBef>
              <a:spcAft>
                <a:spcPts val="0"/>
              </a:spcAft>
              <a:buSzPts val="2200"/>
              <a:buNone/>
            </a:pPr>
            <a:endParaRPr dirty="0"/>
          </a:p>
        </p:txBody>
      </p:sp>
    </p:spTree>
    <p:extLst>
      <p:ext uri="{BB962C8B-B14F-4D97-AF65-F5344CB8AC3E}">
        <p14:creationId xmlns:p14="http://schemas.microsoft.com/office/powerpoint/2010/main" val="2296796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Resources for Help</a:t>
            </a:r>
            <a:endParaRPr dirty="0"/>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88900" lvl="0" indent="0" algn="l" rtl="0">
              <a:lnSpc>
                <a:spcPct val="90000"/>
              </a:lnSpc>
              <a:spcBef>
                <a:spcPts val="800"/>
              </a:spcBef>
              <a:spcAft>
                <a:spcPts val="1200"/>
              </a:spcAft>
              <a:buClr>
                <a:schemeClr val="dk1"/>
              </a:buClr>
              <a:buSzPts val="2200"/>
              <a:buNone/>
            </a:pPr>
            <a:r>
              <a:rPr lang="en-US" dirty="0"/>
              <a:t>Using Google Earth Engine for Land Monitoring Applications:</a:t>
            </a:r>
          </a:p>
          <a:p>
            <a:pPr marL="457200" lvl="0" indent="-368300" algn="l" rtl="0">
              <a:lnSpc>
                <a:spcPct val="90000"/>
              </a:lnSpc>
              <a:spcBef>
                <a:spcPts val="800"/>
              </a:spcBef>
              <a:spcAft>
                <a:spcPts val="1200"/>
              </a:spcAft>
              <a:buClr>
                <a:schemeClr val="dk1"/>
              </a:buClr>
              <a:buSzPts val="2200"/>
              <a:buChar char="•"/>
            </a:pPr>
            <a:r>
              <a:rPr lang="en-US" dirty="0">
                <a:hlinkClick r:id="rId3"/>
              </a:rPr>
              <a:t>https://appliedsciences.nasa.gov/join-mission/training/english/arset-using-google-earth-engine-land-monitoring-applications</a:t>
            </a:r>
            <a:r>
              <a:rPr lang="en-US" dirty="0"/>
              <a:t> </a:t>
            </a:r>
          </a:p>
          <a:p>
            <a:pPr marL="88900" lvl="0" indent="0" algn="l" rtl="0">
              <a:lnSpc>
                <a:spcPct val="90000"/>
              </a:lnSpc>
              <a:spcBef>
                <a:spcPts val="800"/>
              </a:spcBef>
              <a:spcAft>
                <a:spcPts val="1200"/>
              </a:spcAft>
              <a:buClr>
                <a:schemeClr val="dk1"/>
              </a:buClr>
              <a:buSzPts val="2200"/>
              <a:buNone/>
            </a:pPr>
            <a:r>
              <a:rPr lang="en-US" dirty="0"/>
              <a:t>Forest Mapping and Monitoring with SAR Data</a:t>
            </a:r>
          </a:p>
          <a:p>
            <a:pPr marL="457200" lvl="0" indent="-368300" algn="l" rtl="0">
              <a:lnSpc>
                <a:spcPct val="90000"/>
              </a:lnSpc>
              <a:spcBef>
                <a:spcPts val="800"/>
              </a:spcBef>
              <a:spcAft>
                <a:spcPts val="1200"/>
              </a:spcAft>
              <a:buClr>
                <a:schemeClr val="dk1"/>
              </a:buClr>
              <a:buSzPts val="2200"/>
              <a:buChar char="•"/>
            </a:pPr>
            <a:r>
              <a:rPr lang="en-US" dirty="0">
                <a:hlinkClick r:id="rId4"/>
              </a:rPr>
              <a:t>https://appliedsciences.nasa.gov/join-mission/training/english/arset-forest-mapping-and-monitoring-sar-data</a:t>
            </a:r>
            <a:r>
              <a:rPr lang="en-US" dirty="0"/>
              <a:t> </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457200" lvl="0" indent="-368300" algn="l" rtl="0">
              <a:lnSpc>
                <a:spcPct val="90000"/>
              </a:lnSpc>
              <a:spcBef>
                <a:spcPts val="800"/>
              </a:spcBef>
              <a:spcAft>
                <a:spcPts val="1200"/>
              </a:spcAft>
              <a:buClr>
                <a:schemeClr val="dk1"/>
              </a:buClr>
              <a:buSzPts val="2200"/>
              <a:buChar char="•"/>
            </a:pPr>
            <a:r>
              <a:rPr kumimoji="0" lang="en-US" sz="2400" b="0" i="0" u="none" strike="noStrike" kern="0" cap="none" spc="0" normalizeH="0" baseline="0" noProof="0" dirty="0">
                <a:ln>
                  <a:noFill/>
                </a:ln>
                <a:solidFill>
                  <a:srgbClr val="000000"/>
                </a:solidFill>
                <a:effectLst/>
                <a:uLnTx/>
                <a:uFillTx/>
                <a:latin typeface="Century Gothic"/>
                <a:sym typeface="Century Gothic"/>
              </a:rPr>
              <a:t>Docs Tab</a:t>
            </a:r>
          </a:p>
          <a:p>
            <a:pPr marL="457200" lvl="0" indent="-368300" algn="l" rtl="0">
              <a:lnSpc>
                <a:spcPct val="90000"/>
              </a:lnSpc>
              <a:spcBef>
                <a:spcPts val="800"/>
              </a:spcBef>
              <a:spcAft>
                <a:spcPts val="1200"/>
              </a:spcAft>
              <a:buClr>
                <a:schemeClr val="dk1"/>
              </a:buClr>
              <a:buSzPts val="2200"/>
              <a:buChar char="•"/>
            </a:pPr>
            <a:r>
              <a:rPr kumimoji="0" lang="en-US" sz="2400" b="0" i="0" u="sng" strike="noStrike" kern="0" cap="none" spc="0" normalizeH="0" baseline="0" noProof="0" dirty="0">
                <a:ln>
                  <a:noFill/>
                </a:ln>
                <a:solidFill>
                  <a:srgbClr val="136C9A"/>
                </a:solidFill>
                <a:effectLst/>
                <a:uLnTx/>
                <a:uFillTx/>
                <a:latin typeface="Century Gothic"/>
                <a:sym typeface="Century Gothic"/>
                <a:hlinkClick r:id="rId5"/>
              </a:rPr>
              <a:t>Developer’s Guide</a:t>
            </a:r>
            <a:endParaRPr lang="en-US" sz="2400" dirty="0">
              <a:solidFill>
                <a:srgbClr val="000000"/>
              </a:solidFill>
            </a:endParaRPr>
          </a:p>
          <a:p>
            <a:pPr marL="457200" lvl="0" indent="-368300" algn="l" rtl="0">
              <a:lnSpc>
                <a:spcPct val="90000"/>
              </a:lnSpc>
              <a:spcBef>
                <a:spcPts val="800"/>
              </a:spcBef>
              <a:spcAft>
                <a:spcPts val="1200"/>
              </a:spcAft>
              <a:buClr>
                <a:schemeClr val="dk1"/>
              </a:buClr>
              <a:buSzPts val="2200"/>
              <a:buChar char="•"/>
            </a:pPr>
            <a:r>
              <a:rPr kumimoji="0" lang="en-US" sz="2400" b="0" i="0" u="sng" strike="noStrike" kern="0" cap="none" spc="0" normalizeH="0" baseline="0" noProof="0" dirty="0">
                <a:ln>
                  <a:noFill/>
                </a:ln>
                <a:solidFill>
                  <a:srgbClr val="136C9A"/>
                </a:solidFill>
                <a:effectLst/>
                <a:uLnTx/>
                <a:uFillTx/>
                <a:latin typeface="Century Gothic"/>
                <a:sym typeface="Century Gothic"/>
                <a:hlinkClick r:id="rId6"/>
              </a:rPr>
              <a:t>Google Earth Engine Developers Group</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457200" lvl="0" indent="-228600" algn="l" rtl="0">
              <a:lnSpc>
                <a:spcPct val="90000"/>
              </a:lnSpc>
              <a:spcBef>
                <a:spcPts val="800"/>
              </a:spcBef>
              <a:spcAft>
                <a:spcPts val="0"/>
              </a:spcAft>
              <a:buSzPts val="2200"/>
              <a:buNone/>
            </a:pPr>
            <a:endParaRPr dirty="0"/>
          </a:p>
        </p:txBody>
      </p:sp>
      <p:pic>
        <p:nvPicPr>
          <p:cNvPr id="2" name="Google Shape;224;p17">
            <a:extLst>
              <a:ext uri="{FF2B5EF4-FFF2-40B4-BE49-F238E27FC236}">
                <a16:creationId xmlns:a16="http://schemas.microsoft.com/office/drawing/2014/main" id="{377082F7-31DF-98E1-5A3E-DDB3FD9B1608}"/>
              </a:ext>
            </a:extLst>
          </p:cNvPr>
          <p:cNvPicPr preferRelativeResize="0"/>
          <p:nvPr/>
        </p:nvPicPr>
        <p:blipFill rotWithShape="1">
          <a:blip r:embed="rId7">
            <a:alphaModFix/>
          </a:blip>
          <a:srcRect/>
          <a:stretch/>
        </p:blipFill>
        <p:spPr>
          <a:xfrm>
            <a:off x="8024667" y="3951058"/>
            <a:ext cx="3028950" cy="2809875"/>
          </a:xfrm>
          <a:prstGeom prst="rect">
            <a:avLst/>
          </a:prstGeom>
          <a:noFill/>
          <a:ln w="9525" cap="flat" cmpd="sng">
            <a:solidFill>
              <a:schemeClr val="dk1"/>
            </a:solidFill>
            <a:prstDash val="solid"/>
            <a:round/>
            <a:headEnd type="none" w="sm" len="sm"/>
            <a:tailEnd type="none" w="sm" len="sm"/>
          </a:ln>
        </p:spPr>
      </p:pic>
      <p:cxnSp>
        <p:nvCxnSpPr>
          <p:cNvPr id="3" name="Google Shape;225;p17">
            <a:extLst>
              <a:ext uri="{FF2B5EF4-FFF2-40B4-BE49-F238E27FC236}">
                <a16:creationId xmlns:a16="http://schemas.microsoft.com/office/drawing/2014/main" id="{C06E26DE-BEDE-D915-7613-242353588EF4}"/>
              </a:ext>
            </a:extLst>
          </p:cNvPr>
          <p:cNvCxnSpPr>
            <a:cxnSpLocks/>
          </p:cNvCxnSpPr>
          <p:nvPr/>
        </p:nvCxnSpPr>
        <p:spPr>
          <a:xfrm>
            <a:off x="2411896" y="4050319"/>
            <a:ext cx="6042991" cy="12700"/>
          </a:xfrm>
          <a:prstGeom prst="curvedConnector3">
            <a:avLst>
              <a:gd name="adj1" fmla="val 50000"/>
            </a:avLst>
          </a:prstGeom>
          <a:noFill/>
          <a:ln w="38100" cap="flat" cmpd="sng">
            <a:solidFill>
              <a:schemeClr val="bg2"/>
            </a:solidFill>
            <a:prstDash val="solid"/>
            <a:round/>
            <a:headEnd type="none" w="sm" len="sm"/>
            <a:tailEnd type="triangle" w="med" len="med"/>
          </a:ln>
        </p:spPr>
      </p:cxnSp>
    </p:spTree>
    <p:extLst>
      <p:ext uri="{BB962C8B-B14F-4D97-AF65-F5344CB8AC3E}">
        <p14:creationId xmlns:p14="http://schemas.microsoft.com/office/powerpoint/2010/main" val="319934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322037" y="4864200"/>
            <a:ext cx="9547926" cy="1643370"/>
          </a:xfrm>
          <a:prstGeom prst="rect">
            <a:avLst/>
          </a:prstGeom>
          <a:noFill/>
          <a:ln>
            <a:noFill/>
          </a:ln>
        </p:spPr>
        <p:txBody>
          <a:bodyPr spcFirstLastPara="1" wrap="square" lIns="121875" tIns="60925" rIns="121875" bIns="60925" anchor="ctr" anchorCtr="0">
            <a:noAutofit/>
          </a:bodyPr>
          <a:lstStyle/>
          <a:p>
            <a:pPr marL="0" lvl="0" indent="0" algn="ctr" rtl="0">
              <a:lnSpc>
                <a:spcPct val="100000"/>
              </a:lnSpc>
              <a:spcBef>
                <a:spcPts val="0"/>
              </a:spcBef>
              <a:spcAft>
                <a:spcPts val="0"/>
              </a:spcAft>
              <a:buSzPts val="1400"/>
              <a:buNone/>
            </a:pPr>
            <a:r>
              <a:rPr lang="en-US" dirty="0"/>
              <a:t>Demo – Surface Water Acquisition</a:t>
            </a:r>
            <a:endParaRPr dirty="0"/>
          </a:p>
        </p:txBody>
      </p:sp>
    </p:spTree>
    <p:extLst>
      <p:ext uri="{BB962C8B-B14F-4D97-AF65-F5344CB8AC3E}">
        <p14:creationId xmlns:p14="http://schemas.microsoft.com/office/powerpoint/2010/main" val="1521616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565913" y="1474336"/>
            <a:ext cx="6285805" cy="3139556"/>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sp>
        <p:nvSpPr>
          <p:cNvPr id="9" name="Content Placeholder 8"/>
          <p:cNvSpPr>
            <a:spLocks noGrp="1"/>
          </p:cNvSpPr>
          <p:nvPr>
            <p:ph idx="1"/>
          </p:nvPr>
        </p:nvSpPr>
        <p:spPr>
          <a:xfrm>
            <a:off x="483655" y="1474335"/>
            <a:ext cx="4522419" cy="4251960"/>
          </a:xfrm>
        </p:spPr>
        <p:txBody>
          <a:bodyPr>
            <a:normAutofit/>
          </a:bodyPr>
          <a:lstStyle/>
          <a:p>
            <a:r>
              <a:rPr lang="en-US" sz="2200" dirty="0">
                <a:latin typeface="Century Gothic" panose="020B0502020202020204" pitchFamily="34" charset="0"/>
              </a:rPr>
              <a:t>Objects on the ground reflect electromagnetic radiation differently in different wavelengths.</a:t>
            </a:r>
          </a:p>
          <a:p>
            <a:r>
              <a:rPr lang="en-US" sz="2200" dirty="0">
                <a:latin typeface="Century Gothic" panose="020B0502020202020204" pitchFamily="34" charset="0"/>
              </a:rPr>
              <a:t>That is called the object’s </a:t>
            </a:r>
            <a:r>
              <a:rPr lang="en-US" sz="2200" b="1" dirty="0">
                <a:latin typeface="Century Gothic" panose="020B0502020202020204" pitchFamily="34" charset="0"/>
              </a:rPr>
              <a:t>spectral signature.</a:t>
            </a:r>
          </a:p>
          <a:p>
            <a:r>
              <a:rPr lang="en-US" sz="2200" dirty="0">
                <a:latin typeface="Century Gothic" panose="020B0502020202020204" pitchFamily="34" charset="0"/>
              </a:rPr>
              <a:t>Example: </a:t>
            </a:r>
            <a:r>
              <a:rPr lang="en-US" sz="2200" dirty="0">
                <a:solidFill>
                  <a:srgbClr val="00B050"/>
                </a:solidFill>
                <a:latin typeface="Century Gothic" panose="020B0502020202020204" pitchFamily="34" charset="0"/>
              </a:rPr>
              <a:t>Green</a:t>
            </a:r>
            <a:r>
              <a:rPr lang="en-US" sz="2200" dirty="0">
                <a:latin typeface="Century Gothic" panose="020B0502020202020204" pitchFamily="34" charset="0"/>
              </a:rPr>
              <a:t> vegetation absorbs </a:t>
            </a:r>
            <a:r>
              <a:rPr lang="en-US" sz="2200" dirty="0">
                <a:solidFill>
                  <a:srgbClr val="FF0000"/>
                </a:solidFill>
                <a:latin typeface="Century Gothic" panose="020B0502020202020204" pitchFamily="34" charset="0"/>
              </a:rPr>
              <a:t>Red</a:t>
            </a:r>
            <a:r>
              <a:rPr lang="en-US" sz="2200" dirty="0">
                <a:latin typeface="Century Gothic" panose="020B0502020202020204" pitchFamily="34" charset="0"/>
              </a:rPr>
              <a:t> wavelengths but reflects NIR wavelengths</a:t>
            </a:r>
          </a:p>
        </p:txBody>
      </p:sp>
      <p:pic>
        <p:nvPicPr>
          <p:cNvPr id="13" name="Shape 424"/>
          <p:cNvPicPr preferRelativeResize="0"/>
          <p:nvPr/>
        </p:nvPicPr>
        <p:blipFill rotWithShape="1">
          <a:blip r:embed="rId2">
            <a:alphaModFix/>
            <a:extLst>
              <a:ext uri="{28A0092B-C50C-407E-A947-70E740481C1C}">
                <a14:useLocalDpi xmlns:a14="http://schemas.microsoft.com/office/drawing/2010/main"/>
              </a:ext>
            </a:extLst>
          </a:blip>
          <a:srcRect l="982" t="917" r="835" b="3290"/>
          <a:stretch/>
        </p:blipFill>
        <p:spPr>
          <a:xfrm>
            <a:off x="6130506" y="1474335"/>
            <a:ext cx="5577840" cy="2804314"/>
          </a:xfrm>
          <a:prstGeom prst="rect">
            <a:avLst/>
          </a:prstGeom>
          <a:noFill/>
          <a:ln>
            <a:noFill/>
          </a:ln>
        </p:spPr>
      </p:pic>
      <p:sp>
        <p:nvSpPr>
          <p:cNvPr id="14" name="Content Placeholder 8"/>
          <p:cNvSpPr txBox="1">
            <a:spLocks/>
          </p:cNvSpPr>
          <p:nvPr/>
        </p:nvSpPr>
        <p:spPr>
          <a:xfrm>
            <a:off x="6637166" y="4107429"/>
            <a:ext cx="3583460" cy="319149"/>
          </a:xfrm>
          <a:prstGeom prst="rect">
            <a:avLst/>
          </a:prstGeom>
        </p:spPr>
        <p:txBody>
          <a:bodyPr vert="horz" lIns="0" tIns="60949" rIns="121899" bIns="60949" rtlCol="0">
            <a:normAutofit lnSpcReduction="1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n-US" sz="1400" dirty="0">
                <a:latin typeface="Century Gothic" panose="020B0502020202020204" pitchFamily="34" charset="0"/>
              </a:rPr>
              <a:t>Landsat Bands</a:t>
            </a:r>
          </a:p>
        </p:txBody>
      </p:sp>
      <p:sp>
        <p:nvSpPr>
          <p:cNvPr id="15" name="Content Placeholder 8"/>
          <p:cNvSpPr txBox="1">
            <a:spLocks/>
          </p:cNvSpPr>
          <p:nvPr/>
        </p:nvSpPr>
        <p:spPr>
          <a:xfrm rot="16200000">
            <a:off x="5130891" y="2559100"/>
            <a:ext cx="1927281" cy="319149"/>
          </a:xfrm>
          <a:prstGeom prst="rect">
            <a:avLst/>
          </a:prstGeom>
        </p:spPr>
        <p:txBody>
          <a:bodyPr vert="horz" lIns="0" tIns="60949" rIns="121899" bIns="60949" rtlCol="0">
            <a:normAutofit fontScale="85000" lnSpcReduction="10000"/>
          </a:bodyPr>
          <a:lstStyle>
            <a:lvl1pPr marL="365696" indent="-219418" algn="l" defTabSz="609493" rtl="0" eaLnBrk="1" latinLnBrk="0" hangingPunct="1">
              <a:spcBef>
                <a:spcPts val="800"/>
              </a:spcBef>
              <a:spcAft>
                <a:spcPts val="0"/>
              </a:spcAft>
              <a:buFont typeface="Arial"/>
              <a:buChar char="•"/>
              <a:defRPr sz="2000" kern="1200">
                <a:solidFill>
                  <a:schemeClr val="tx1"/>
                </a:solidFill>
                <a:latin typeface="Arial"/>
                <a:ea typeface="+mn-ea"/>
                <a:cs typeface="Arial"/>
              </a:defRPr>
            </a:lvl1pPr>
            <a:lvl2pPr marL="621683" indent="-255987"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2pPr>
            <a:lvl3pPr marL="914240"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3pPr>
            <a:lvl4pPr marL="1158037"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4pPr>
            <a:lvl5pPr marL="1523733" indent="-182848" algn="l" defTabSz="609493" rtl="0" eaLnBrk="1" latinLnBrk="0" hangingPunct="1">
              <a:spcBef>
                <a:spcPts val="400"/>
              </a:spcBef>
              <a:spcAft>
                <a:spcPts val="0"/>
              </a:spcAft>
              <a:buFont typeface="Arial"/>
              <a:buChar char="»"/>
              <a:defRPr sz="20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146278" indent="0" algn="ctr">
              <a:buNone/>
            </a:pPr>
            <a:r>
              <a:rPr lang="en-US" sz="1400" dirty="0">
                <a:latin typeface="Century Gothic" panose="020B0502020202020204" pitchFamily="34" charset="0"/>
              </a:rPr>
              <a:t>Percent Reflectance</a:t>
            </a:r>
          </a:p>
        </p:txBody>
      </p:sp>
      <p:sp>
        <p:nvSpPr>
          <p:cNvPr id="10" name="Title 1">
            <a:extLst>
              <a:ext uri="{FF2B5EF4-FFF2-40B4-BE49-F238E27FC236}">
                <a16:creationId xmlns:a16="http://schemas.microsoft.com/office/drawing/2014/main" id="{59C18DBE-7EF9-4D70-A63A-5D292EFC8C15}"/>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n-US" b="1">
                <a:latin typeface="Century Gothic" panose="020B0502020202020204" pitchFamily="34" charset="0"/>
              </a:rPr>
              <a:t>Land Cover Mapping Basics</a:t>
            </a:r>
            <a:endParaRPr lang="en-US" b="1" dirty="0">
              <a:latin typeface="Century Gothic" panose="020B0502020202020204" pitchFamily="34" charset="0"/>
            </a:endParaRPr>
          </a:p>
        </p:txBody>
      </p:sp>
    </p:spTree>
    <p:extLst>
      <p:ext uri="{BB962C8B-B14F-4D97-AF65-F5344CB8AC3E}">
        <p14:creationId xmlns:p14="http://schemas.microsoft.com/office/powerpoint/2010/main" val="4130328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r>
              <a:rPr lang="en-US" dirty="0"/>
              <a:t>JRC Global Surface Water Mapping Layers, v1.4</a:t>
            </a:r>
            <a:endParaRPr dirty="0"/>
          </a:p>
        </p:txBody>
      </p:sp>
      <p:sp>
        <p:nvSpPr>
          <p:cNvPr id="984" name="Google Shape;984;p40"/>
          <p:cNvSpPr txBox="1">
            <a:spLocks noGrp="1"/>
          </p:cNvSpPr>
          <p:nvPr>
            <p:ph type="body" idx="1"/>
          </p:nvPr>
        </p:nvSpPr>
        <p:spPr>
          <a:xfrm>
            <a:off x="467207" y="853292"/>
            <a:ext cx="11048931" cy="5331342"/>
          </a:xfrm>
          <a:prstGeom prst="rect">
            <a:avLst/>
          </a:prstGeom>
          <a:noFill/>
          <a:ln>
            <a:noFill/>
          </a:ln>
        </p:spPr>
        <p:txBody>
          <a:bodyPr spcFirstLastPara="1" wrap="square" lIns="0" tIns="60925" rIns="121875" bIns="60925" anchor="t" anchorCtr="0">
            <a:normAutofit fontScale="85000" lnSpcReduction="20000"/>
          </a:bodyPr>
          <a:lstStyle/>
          <a:p>
            <a:pPr marL="457200" lvl="0" indent="-368300" algn="l" rtl="0">
              <a:lnSpc>
                <a:spcPct val="90000"/>
              </a:lnSpc>
              <a:spcBef>
                <a:spcPts val="1200"/>
              </a:spcBef>
              <a:spcAft>
                <a:spcPts val="1200"/>
              </a:spcAft>
              <a:buClr>
                <a:schemeClr val="dk1"/>
              </a:buClr>
              <a:buSzPts val="2200"/>
              <a:buChar char="•"/>
            </a:pPr>
            <a:r>
              <a:rPr lang="en-US" dirty="0"/>
              <a:t>Code for demo: </a:t>
            </a:r>
            <a:r>
              <a:rPr lang="en-US" dirty="0">
                <a:hlinkClick r:id="rId3"/>
              </a:rPr>
              <a:t>https://code.earthengine.google.com</a:t>
            </a:r>
            <a:r>
              <a:rPr lang="en-US">
                <a:hlinkClick r:id="rId3"/>
              </a:rPr>
              <a:t>/00e7a7f5521c592d7523cd281b2552c7</a:t>
            </a:r>
            <a:r>
              <a:rPr lang="en-US"/>
              <a:t> </a:t>
            </a:r>
            <a:endParaRPr lang="en-US" dirty="0"/>
          </a:p>
          <a:p>
            <a:pPr marL="457200" lvl="0" indent="-368300" algn="l" rtl="0">
              <a:lnSpc>
                <a:spcPct val="90000"/>
              </a:lnSpc>
              <a:spcBef>
                <a:spcPts val="1200"/>
              </a:spcBef>
              <a:spcAft>
                <a:spcPts val="1200"/>
              </a:spcAft>
              <a:buClr>
                <a:schemeClr val="dk1"/>
              </a:buClr>
              <a:buSzPts val="2200"/>
              <a:buChar char="•"/>
            </a:pPr>
            <a:r>
              <a:rPr lang="en-US" dirty="0"/>
              <a:t>Dataset (GEE): </a:t>
            </a:r>
            <a:r>
              <a:rPr lang="en-US" dirty="0">
                <a:hlinkClick r:id="rId4"/>
              </a:rPr>
              <a:t>https://developers.google.com/earth-engine/datasets/catalog/JRC_GSW1_4_GlobalSurfaceWater</a:t>
            </a:r>
            <a:r>
              <a:rPr lang="en-US" dirty="0"/>
              <a:t> </a:t>
            </a:r>
          </a:p>
          <a:p>
            <a:pPr marL="457200" lvl="0" indent="-368300" algn="l" rtl="0">
              <a:lnSpc>
                <a:spcPct val="90000"/>
              </a:lnSpc>
              <a:spcBef>
                <a:spcPts val="1200"/>
              </a:spcBef>
              <a:spcAft>
                <a:spcPts val="1200"/>
              </a:spcAft>
              <a:buClr>
                <a:schemeClr val="dk1"/>
              </a:buClr>
              <a:buSzPts val="2200"/>
              <a:buChar char="•"/>
            </a:pPr>
            <a:r>
              <a:rPr lang="en-US" dirty="0"/>
              <a:t>Dataset Availability: </a:t>
            </a:r>
          </a:p>
          <a:p>
            <a:pPr marL="914400" marR="0" lvl="1" indent="-368300" algn="l" defTabSz="914400" rtl="0" eaLnBrk="1" fontAlgn="auto" latinLnBrk="0" hangingPunct="1">
              <a:lnSpc>
                <a:spcPct val="90000"/>
              </a:lnSpc>
              <a:spcBef>
                <a:spcPts val="600"/>
              </a:spcBef>
              <a:spcAft>
                <a:spcPts val="60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1984-03-16 to 2022-01-01</a:t>
            </a:r>
            <a:endParaRPr lang="en-US" dirty="0"/>
          </a:p>
          <a:p>
            <a:pPr>
              <a:lnSpc>
                <a:spcPct val="90000"/>
              </a:lnSpc>
              <a:spcBef>
                <a:spcPts val="600"/>
              </a:spcBef>
              <a:spcAft>
                <a:spcPts val="600"/>
              </a:spcAft>
            </a:pPr>
            <a:r>
              <a:rPr lang="en-US" dirty="0"/>
              <a:t>Dataset Provider:</a:t>
            </a:r>
          </a:p>
          <a:p>
            <a:pPr lvl="1">
              <a:lnSpc>
                <a:spcPct val="90000"/>
              </a:lnSpc>
              <a:spcBef>
                <a:spcPts val="600"/>
              </a:spcBef>
              <a:spcAft>
                <a:spcPts val="600"/>
              </a:spcAft>
            </a:pPr>
            <a:r>
              <a:rPr lang="en-US" dirty="0">
                <a:hlinkClick r:id="rId5"/>
              </a:rPr>
              <a:t>EC JRC / Google</a:t>
            </a:r>
            <a:endParaRPr lang="en-US" dirty="0"/>
          </a:p>
          <a:p>
            <a:pPr marL="457200" lvl="0" indent="-368300" algn="l" rtl="0">
              <a:lnSpc>
                <a:spcPct val="90000"/>
              </a:lnSpc>
              <a:spcBef>
                <a:spcPts val="1200"/>
              </a:spcBef>
              <a:spcAft>
                <a:spcPts val="1200"/>
              </a:spcAft>
              <a:buClr>
                <a:schemeClr val="dk1"/>
              </a:buClr>
              <a:buSzPts val="2200"/>
              <a:buChar char="•"/>
            </a:pPr>
            <a:r>
              <a:rPr lang="en-US" dirty="0"/>
              <a:t>Description:</a:t>
            </a:r>
          </a:p>
          <a:p>
            <a:pPr marL="914400" marR="0" lvl="1" indent="-368300" algn="l" defTabSz="914400" rtl="0" eaLnBrk="1" fontAlgn="auto" latinLnBrk="0" hangingPunct="1">
              <a:lnSpc>
                <a:spcPct val="110000"/>
              </a:lnSpc>
              <a:spcBef>
                <a:spcPts val="400"/>
              </a:spcBef>
              <a:spcAft>
                <a:spcPts val="0"/>
              </a:spcAft>
              <a:buClr>
                <a:srgbClr val="000000"/>
              </a:buClr>
              <a:buSzPts val="2200"/>
              <a:buFont typeface="Arial"/>
              <a:buChar char="–"/>
              <a:tabLst/>
              <a:defRPr/>
            </a:pPr>
            <a:r>
              <a:rPr kumimoji="0" lang="en-US" b="0" i="0" u="none" strike="noStrike" kern="0" cap="none" spc="0" normalizeH="0" baseline="0" noProof="0" dirty="0">
                <a:ln>
                  <a:noFill/>
                </a:ln>
                <a:solidFill>
                  <a:srgbClr val="000000"/>
                </a:solidFill>
                <a:effectLst/>
                <a:uLnTx/>
                <a:uFillTx/>
                <a:latin typeface="Century Gothic"/>
                <a:sym typeface="Century Gothic"/>
              </a:rPr>
              <a:t>This dataset contains maps of the location and temporal distribution of surface water from 1984 to 2021 and provides statistics on the extent and change of those water surfaces. For more information see the associated journal article: High-resolution mapping of global surface water and its long-term changes (Nature, 2016) and the online Data Users Guide. These data were generated using 4,716,475 scenes from Landsat 5, 7, and 8 acquired between 16 March 1984 and 31 December 2021.</a:t>
            </a:r>
          </a:p>
        </p:txBody>
      </p:sp>
    </p:spTree>
    <p:extLst>
      <p:ext uri="{BB962C8B-B14F-4D97-AF65-F5344CB8AC3E}">
        <p14:creationId xmlns:p14="http://schemas.microsoft.com/office/powerpoint/2010/main" val="35454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242315" y="276993"/>
            <a:ext cx="11706798" cy="576299"/>
          </a:xfrm>
          <a:prstGeom prst="rect">
            <a:avLst/>
          </a:prstGeom>
          <a:noFill/>
          <a:ln>
            <a:noFill/>
          </a:ln>
        </p:spPr>
        <p:txBody>
          <a:bodyPr spcFirstLastPara="1" wrap="square" lIns="121875" tIns="60925" rIns="121875" bIns="60925" anchor="ctr" anchorCtr="0">
            <a:noAutofit/>
          </a:bodyPr>
          <a:lstStyle/>
          <a:p>
            <a:pPr marL="0" lvl="0" indent="0" algn="l" rtl="0">
              <a:lnSpc>
                <a:spcPct val="100000"/>
              </a:lnSpc>
              <a:spcBef>
                <a:spcPts val="0"/>
              </a:spcBef>
              <a:spcAft>
                <a:spcPts val="0"/>
              </a:spcAft>
              <a:buSzPts val="1400"/>
              <a:buNone/>
            </a:pPr>
            <a:r>
              <a:rPr lang="en-US" dirty="0"/>
              <a:t>Resources for Help</a:t>
            </a:r>
            <a:endParaRPr dirty="0"/>
          </a:p>
        </p:txBody>
      </p:sp>
      <p:sp>
        <p:nvSpPr>
          <p:cNvPr id="984" name="Google Shape;984;p40"/>
          <p:cNvSpPr txBox="1">
            <a:spLocks noGrp="1"/>
          </p:cNvSpPr>
          <p:nvPr>
            <p:ph type="body" idx="1"/>
          </p:nvPr>
        </p:nvSpPr>
        <p:spPr>
          <a:xfrm>
            <a:off x="467208" y="853292"/>
            <a:ext cx="10361516" cy="5331342"/>
          </a:xfrm>
          <a:prstGeom prst="rect">
            <a:avLst/>
          </a:prstGeom>
          <a:noFill/>
          <a:ln>
            <a:noFill/>
          </a:ln>
        </p:spPr>
        <p:txBody>
          <a:bodyPr spcFirstLastPara="1" wrap="square" lIns="0" tIns="60925" rIns="121875" bIns="60925" anchor="t" anchorCtr="0">
            <a:normAutofit/>
          </a:bodyPr>
          <a:lstStyle/>
          <a:p>
            <a:pPr marL="88900" lvl="0" indent="0" algn="l" rtl="0">
              <a:lnSpc>
                <a:spcPct val="90000"/>
              </a:lnSpc>
              <a:spcBef>
                <a:spcPts val="800"/>
              </a:spcBef>
              <a:spcAft>
                <a:spcPts val="1200"/>
              </a:spcAft>
              <a:buClr>
                <a:schemeClr val="dk1"/>
              </a:buClr>
              <a:buSzPts val="2200"/>
              <a:buNone/>
            </a:pPr>
            <a:r>
              <a:rPr lang="en-US" dirty="0"/>
              <a:t>Using Google Earth Engine for Water Resources Applications:</a:t>
            </a:r>
          </a:p>
          <a:p>
            <a:pPr marL="457200" lvl="0" indent="-368300" algn="l" rtl="0">
              <a:lnSpc>
                <a:spcPct val="90000"/>
              </a:lnSpc>
              <a:spcBef>
                <a:spcPts val="800"/>
              </a:spcBef>
              <a:spcAft>
                <a:spcPts val="1200"/>
              </a:spcAft>
              <a:buClr>
                <a:schemeClr val="dk1"/>
              </a:buClr>
              <a:buSzPts val="2200"/>
              <a:buChar char="•"/>
            </a:pPr>
            <a:r>
              <a:rPr lang="en-US" dirty="0">
                <a:hlinkClick r:id="rId3"/>
              </a:rPr>
              <a:t>https://developers.google.com/earth-engine/datasets/tags/surface</a:t>
            </a:r>
            <a:r>
              <a:rPr lang="en-US" dirty="0"/>
              <a:t> </a:t>
            </a:r>
          </a:p>
          <a:p>
            <a:pPr marL="88900" lvl="0" indent="0" algn="l" rtl="0">
              <a:lnSpc>
                <a:spcPct val="90000"/>
              </a:lnSpc>
              <a:spcBef>
                <a:spcPts val="800"/>
              </a:spcBef>
              <a:spcAft>
                <a:spcPts val="1200"/>
              </a:spcAft>
              <a:buClr>
                <a:schemeClr val="dk1"/>
              </a:buClr>
              <a:buSzPts val="2200"/>
              <a:buNone/>
            </a:pPr>
            <a:r>
              <a:rPr lang="en-US" dirty="0"/>
              <a:t>Using Earth Observations to monitor Water Budgets for River Basin Management:</a:t>
            </a:r>
          </a:p>
          <a:p>
            <a:pPr>
              <a:lnSpc>
                <a:spcPct val="90000"/>
              </a:lnSpc>
              <a:spcAft>
                <a:spcPts val="1200"/>
              </a:spcAft>
            </a:pPr>
            <a:r>
              <a:rPr lang="en-US" dirty="0">
                <a:hlinkClick r:id="rId4"/>
              </a:rPr>
              <a:t>https://appliedsciences.nasa.gov/join-mission/training/english/arset-using-earth-observations-monitor-water-budgets-river-basin-0</a:t>
            </a:r>
            <a:r>
              <a:rPr lang="en-US" dirty="0"/>
              <a:t> </a:t>
            </a:r>
            <a:endParaRPr kumimoji="0" lang="en-US" sz="2400" b="0" i="0" u="none" strike="noStrike" kern="0" cap="none" spc="0" normalizeH="0" baseline="0" noProof="0" dirty="0">
              <a:ln>
                <a:noFill/>
              </a:ln>
              <a:solidFill>
                <a:srgbClr val="000000"/>
              </a:solidFill>
              <a:effectLst/>
              <a:uLnTx/>
              <a:uFillTx/>
              <a:latin typeface="Century Gothic"/>
              <a:sym typeface="Century Gothic"/>
            </a:endParaRPr>
          </a:p>
          <a:p>
            <a:pPr marL="88900" lvl="0" indent="0" algn="l" rtl="0">
              <a:lnSpc>
                <a:spcPct val="90000"/>
              </a:lnSpc>
              <a:spcBef>
                <a:spcPts val="800"/>
              </a:spcBef>
              <a:spcAft>
                <a:spcPts val="1200"/>
              </a:spcAft>
              <a:buClr>
                <a:schemeClr val="dk1"/>
              </a:buClr>
              <a:buSzPts val="2200"/>
              <a:buNone/>
            </a:pPr>
            <a:r>
              <a:rPr kumimoji="0" lang="en-US" sz="2400" b="0" i="0" u="none" strike="noStrike" kern="0" cap="none" spc="0" normalizeH="0" baseline="0" noProof="0" dirty="0">
                <a:ln>
                  <a:noFill/>
                </a:ln>
                <a:solidFill>
                  <a:srgbClr val="000000"/>
                </a:solidFill>
                <a:effectLst/>
                <a:uLnTx/>
                <a:uFillTx/>
                <a:latin typeface="Century Gothic"/>
                <a:sym typeface="Century Gothic"/>
              </a:rPr>
              <a:t>Mapping and Monitoring Lakes and Reservoirs with Satellite Observations:</a:t>
            </a:r>
          </a:p>
          <a:p>
            <a:pPr>
              <a:lnSpc>
                <a:spcPct val="90000"/>
              </a:lnSpc>
              <a:spcAft>
                <a:spcPts val="1200"/>
              </a:spcAft>
            </a:pPr>
            <a:r>
              <a:rPr kumimoji="0" lang="en-US" sz="2400" b="0" i="0" u="none" strike="noStrike" kern="0" cap="none" spc="0" normalizeH="0" baseline="0" noProof="0" dirty="0">
                <a:ln>
                  <a:noFill/>
                </a:ln>
                <a:solidFill>
                  <a:srgbClr val="000000"/>
                </a:solidFill>
                <a:effectLst/>
                <a:uLnTx/>
                <a:uFillTx/>
                <a:latin typeface="Century Gothic"/>
                <a:sym typeface="Century Gothic"/>
                <a:hlinkClick r:id="rId5"/>
              </a:rPr>
              <a:t>https://appliedsciences.nasa.gov/join-mission/training/english/arset-mapping-and-monitoring-lakes-and-reservoirs-satellite</a:t>
            </a:r>
            <a:r>
              <a:rPr kumimoji="0" lang="en-US" sz="2400" b="0" i="0" u="none" strike="noStrike" kern="0" cap="none" spc="0" normalizeH="0" baseline="0" noProof="0" dirty="0">
                <a:ln>
                  <a:noFill/>
                </a:ln>
                <a:solidFill>
                  <a:srgbClr val="000000"/>
                </a:solidFill>
                <a:effectLst/>
                <a:uLnTx/>
                <a:uFillTx/>
                <a:latin typeface="Century Gothic"/>
                <a:sym typeface="Century Gothic"/>
              </a:rPr>
              <a:t> </a:t>
            </a:r>
          </a:p>
          <a:p>
            <a:pPr marL="457200" lvl="0" indent="-368300" algn="l" rtl="0">
              <a:lnSpc>
                <a:spcPct val="90000"/>
              </a:lnSpc>
              <a:spcBef>
                <a:spcPts val="800"/>
              </a:spcBef>
              <a:spcAft>
                <a:spcPts val="1200"/>
              </a:spcAft>
              <a:buClr>
                <a:schemeClr val="dk1"/>
              </a:buClr>
              <a:buSzPts val="2200"/>
              <a:buChar char="•"/>
            </a:pPr>
            <a:endParaRPr dirty="0"/>
          </a:p>
        </p:txBody>
      </p:sp>
    </p:spTree>
    <p:extLst>
      <p:ext uri="{BB962C8B-B14F-4D97-AF65-F5344CB8AC3E}">
        <p14:creationId xmlns:p14="http://schemas.microsoft.com/office/powerpoint/2010/main" val="382208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2"/>
          <p:cNvSpPr txBox="1">
            <a:spLocks noGrp="1"/>
          </p:cNvSpPr>
          <p:nvPr>
            <p:ph type="body" idx="1"/>
          </p:nvPr>
        </p:nvSpPr>
        <p:spPr>
          <a:xfrm>
            <a:off x="1300162" y="5004082"/>
            <a:ext cx="9591675" cy="1033272"/>
          </a:xfrm>
          <a:prstGeom prst="rect">
            <a:avLst/>
          </a:prstGeom>
          <a:noFill/>
          <a:ln>
            <a:noFill/>
          </a:ln>
        </p:spPr>
        <p:txBody>
          <a:bodyPr spcFirstLastPara="1" wrap="square" lIns="0" tIns="60925" rIns="121875" bIns="60925" anchor="ctr" anchorCtr="0">
            <a:noAutofit/>
          </a:bodyPr>
          <a:lstStyle/>
          <a:p>
            <a:pPr marL="146050" lvl="0" indent="0" algn="ctr" rtl="0">
              <a:lnSpc>
                <a:spcPct val="100000"/>
              </a:lnSpc>
              <a:spcBef>
                <a:spcPts val="0"/>
              </a:spcBef>
              <a:spcAft>
                <a:spcPts val="0"/>
              </a:spcAft>
              <a:buClr>
                <a:schemeClr val="dk1"/>
              </a:buClr>
              <a:buSzPts val="2800"/>
              <a:buNone/>
            </a:pPr>
            <a:r>
              <a:rPr lang="en-US" dirty="0"/>
              <a:t>Thank You!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Land Cover Mapping Basics</a:t>
            </a:r>
          </a:p>
        </p:txBody>
      </p:sp>
      <p:sp>
        <p:nvSpPr>
          <p:cNvPr id="3" name="Content Placeholder 2"/>
          <p:cNvSpPr>
            <a:spLocks noGrp="1"/>
          </p:cNvSpPr>
          <p:nvPr>
            <p:ph idx="1"/>
          </p:nvPr>
        </p:nvSpPr>
        <p:spPr>
          <a:xfrm>
            <a:off x="481584" y="1474335"/>
            <a:ext cx="5577840" cy="4251960"/>
          </a:xfrm>
        </p:spPr>
        <p:txBody>
          <a:bodyPr>
            <a:normAutofit/>
          </a:bodyPr>
          <a:lstStyle/>
          <a:p>
            <a:r>
              <a:rPr lang="en-US" sz="2200" dirty="0">
                <a:latin typeface="Century Gothic" panose="020B0502020202020204" pitchFamily="34" charset="0"/>
              </a:rPr>
              <a:t>Objects (soil, water, and vegetation) fall in different places in the plot.</a:t>
            </a:r>
          </a:p>
          <a:p>
            <a:r>
              <a:rPr lang="en-US" sz="2200" dirty="0">
                <a:latin typeface="Century Gothic" panose="020B0502020202020204" pitchFamily="34" charset="0"/>
              </a:rPr>
              <a:t>Look at spectral signatures by plotting Band 3 (Red) vs. Band 4 (NIR) reflectance values.</a:t>
            </a:r>
          </a:p>
          <a:p>
            <a:r>
              <a:rPr lang="en-US" sz="2200" dirty="0">
                <a:latin typeface="Century Gothic" panose="020B0502020202020204" pitchFamily="34" charset="0"/>
              </a:rPr>
              <a:t>The software uses this to distinguish between different land cover types.</a:t>
            </a:r>
          </a:p>
          <a:p>
            <a:endParaRPr lang="en-US" sz="2200" dirty="0">
              <a:latin typeface="Century Gothic" panose="020B0502020202020204" pitchFamily="34" charset="0"/>
            </a:endParaRP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Spectral Plots</a:t>
            </a:r>
          </a:p>
        </p:txBody>
      </p:sp>
      <p:sp>
        <p:nvSpPr>
          <p:cNvPr id="5" name="Content Placeholder 4"/>
          <p:cNvSpPr>
            <a:spLocks noGrp="1"/>
          </p:cNvSpPr>
          <p:nvPr>
            <p:ph idx="11"/>
          </p:nvPr>
        </p:nvSpPr>
        <p:spPr>
          <a:xfrm>
            <a:off x="6132576" y="1474335"/>
            <a:ext cx="5577840" cy="4251960"/>
          </a:xfrm>
        </p:spPr>
        <p:txBody>
          <a:bodyPr/>
          <a:lstStyle/>
          <a:p>
            <a:endParaRPr lang="en-US" dirty="0">
              <a:latin typeface="Century Gothic" panose="020B0502020202020204" pitchFamily="34" charset="0"/>
            </a:endParaRPr>
          </a:p>
        </p:txBody>
      </p:sp>
      <p:pic>
        <p:nvPicPr>
          <p:cNvPr id="8" name="Shape 435"/>
          <p:cNvPicPr preferRelativeResize="0">
            <a:picLocks noGrp="1"/>
          </p:cNvPicPr>
          <p:nvPr/>
        </p:nvPicPr>
        <p:blipFill rotWithShape="1">
          <a:blip r:embed="rId2">
            <a:alphaModFix/>
          </a:blip>
          <a:srcRect/>
          <a:stretch/>
        </p:blipFill>
        <p:spPr>
          <a:xfrm>
            <a:off x="6096000" y="1466473"/>
            <a:ext cx="5635026" cy="3636868"/>
          </a:xfrm>
          <a:prstGeom prst="rect">
            <a:avLst/>
          </a:prstGeom>
          <a:noFill/>
          <a:ln>
            <a:noFill/>
          </a:ln>
          <a:effectLst>
            <a:outerShdw blurRad="50800" dist="38100" dir="2700000" algn="tl" rotWithShape="0">
              <a:prstClr val="black">
                <a:alpha val="40000"/>
              </a:prstClr>
            </a:outerShdw>
          </a:effectLst>
        </p:spPr>
      </p:pic>
      <p:grpSp>
        <p:nvGrpSpPr>
          <p:cNvPr id="22" name="Group 21"/>
          <p:cNvGrpSpPr/>
          <p:nvPr/>
        </p:nvGrpSpPr>
        <p:grpSpPr>
          <a:xfrm>
            <a:off x="6132577" y="1474335"/>
            <a:ext cx="5575769" cy="4251961"/>
            <a:chOff x="7055932" y="3671504"/>
            <a:chExt cx="3904210" cy="2749922"/>
          </a:xfrm>
        </p:grpSpPr>
        <p:sp>
          <p:nvSpPr>
            <p:cNvPr id="20" name="Rectangle 19"/>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21" name="Group 20"/>
            <p:cNvGrpSpPr/>
            <p:nvPr/>
          </p:nvGrpSpPr>
          <p:grpSpPr>
            <a:xfrm>
              <a:off x="7312964" y="3918182"/>
              <a:ext cx="3441068" cy="2341309"/>
              <a:chOff x="7211490" y="3959344"/>
              <a:chExt cx="3441068" cy="2341309"/>
            </a:xfrm>
          </p:grpSpPr>
          <p:sp>
            <p:nvSpPr>
              <p:cNvPr id="10"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1"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2" name="Text Box 9"/>
              <p:cNvSpPr txBox="1">
                <a:spLocks noChangeArrowheads="1"/>
              </p:cNvSpPr>
              <p:nvPr/>
            </p:nvSpPr>
            <p:spPr bwMode="auto">
              <a:xfrm>
                <a:off x="7982624" y="6081696"/>
                <a:ext cx="2188054" cy="218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4 reflectance</a:t>
                </a:r>
              </a:p>
            </p:txBody>
          </p:sp>
          <p:sp>
            <p:nvSpPr>
              <p:cNvPr id="13" name="Text Box 10"/>
              <p:cNvSpPr txBox="1">
                <a:spLocks noChangeArrowheads="1"/>
              </p:cNvSpPr>
              <p:nvPr/>
            </p:nvSpPr>
            <p:spPr bwMode="auto">
              <a:xfrm rot="16200000">
                <a:off x="6650340" y="4870375"/>
                <a:ext cx="1359360" cy="2370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3 reflectance</a:t>
                </a:r>
              </a:p>
            </p:txBody>
          </p:sp>
          <p:sp>
            <p:nvSpPr>
              <p:cNvPr id="14" name="Oval 11"/>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5" name="Oval 12"/>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6" name="Text Box 13"/>
              <p:cNvSpPr txBox="1">
                <a:spLocks noChangeArrowheads="1"/>
              </p:cNvSpPr>
              <p:nvPr/>
            </p:nvSpPr>
            <p:spPr bwMode="auto">
              <a:xfrm>
                <a:off x="9625432" y="5711177"/>
                <a:ext cx="834197" cy="205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vegetation</a:t>
                </a:r>
              </a:p>
            </p:txBody>
          </p:sp>
          <p:sp>
            <p:nvSpPr>
              <p:cNvPr id="17" name="Text Box 14"/>
              <p:cNvSpPr txBox="1">
                <a:spLocks noChangeArrowheads="1"/>
              </p:cNvSpPr>
              <p:nvPr/>
            </p:nvSpPr>
            <p:spPr bwMode="auto">
              <a:xfrm>
                <a:off x="8907323" y="5098528"/>
                <a:ext cx="554710" cy="205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dry soil</a:t>
                </a:r>
              </a:p>
            </p:txBody>
          </p:sp>
          <p:sp>
            <p:nvSpPr>
              <p:cNvPr id="18" name="Oval 15"/>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9" name="Text Box 16"/>
              <p:cNvSpPr txBox="1">
                <a:spLocks noChangeArrowheads="1"/>
              </p:cNvSpPr>
              <p:nvPr/>
            </p:nvSpPr>
            <p:spPr bwMode="auto">
              <a:xfrm>
                <a:off x="7637552" y="5791102"/>
                <a:ext cx="531138" cy="218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water</a:t>
                </a:r>
              </a:p>
            </p:txBody>
          </p:sp>
        </p:grpSp>
      </p:grpSp>
    </p:spTree>
    <p:extLst>
      <p:ext uri="{BB962C8B-B14F-4D97-AF65-F5344CB8AC3E}">
        <p14:creationId xmlns:p14="http://schemas.microsoft.com/office/powerpoint/2010/main" val="173798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entury Gothic" panose="020B0502020202020204" pitchFamily="34" charset="0"/>
              </a:rPr>
              <a:t>Land Cover Mapping Basics</a:t>
            </a:r>
          </a:p>
        </p:txBody>
      </p:sp>
      <p:sp>
        <p:nvSpPr>
          <p:cNvPr id="3" name="Content Placeholder 2"/>
          <p:cNvSpPr>
            <a:spLocks noGrp="1"/>
          </p:cNvSpPr>
          <p:nvPr>
            <p:ph idx="1"/>
          </p:nvPr>
        </p:nvSpPr>
        <p:spPr>
          <a:xfrm>
            <a:off x="481584" y="1474335"/>
            <a:ext cx="5577840" cy="4251960"/>
          </a:xfrm>
        </p:spPr>
        <p:txBody>
          <a:bodyPr/>
          <a:lstStyle/>
          <a:p>
            <a:r>
              <a:rPr lang="en-US" dirty="0">
                <a:latin typeface="Century Gothic" panose="020B0502020202020204" pitchFamily="34" charset="0"/>
              </a:rPr>
              <a:t>Now we will look at spectral signatures a little differently by plotting Band 3 (Red) vs. Band 4 (NIR) reflectance values.</a:t>
            </a:r>
          </a:p>
        </p:txBody>
      </p:sp>
      <p:sp>
        <p:nvSpPr>
          <p:cNvPr id="4" name="Text Placeholder 3"/>
          <p:cNvSpPr>
            <a:spLocks noGrp="1"/>
          </p:cNvSpPr>
          <p:nvPr>
            <p:ph type="body" sz="quarter" idx="10"/>
          </p:nvPr>
        </p:nvSpPr>
        <p:spPr/>
        <p:txBody>
          <a:bodyPr/>
          <a:lstStyle/>
          <a:p>
            <a:r>
              <a:rPr lang="en-US" dirty="0">
                <a:latin typeface="Century Gothic" panose="020B0502020202020204" pitchFamily="34" charset="0"/>
              </a:rPr>
              <a:t>Spectral Plots</a:t>
            </a:r>
          </a:p>
        </p:txBody>
      </p:sp>
      <p:sp>
        <p:nvSpPr>
          <p:cNvPr id="5" name="Content Placeholder 4"/>
          <p:cNvSpPr>
            <a:spLocks noGrp="1"/>
          </p:cNvSpPr>
          <p:nvPr>
            <p:ph idx="11"/>
          </p:nvPr>
        </p:nvSpPr>
        <p:spPr>
          <a:xfrm>
            <a:off x="6132576" y="1474335"/>
            <a:ext cx="5577840" cy="4251960"/>
          </a:xfrm>
        </p:spPr>
        <p:txBody>
          <a:bodyPr/>
          <a:lstStyle/>
          <a:p>
            <a:r>
              <a:rPr lang="en-US" dirty="0">
                <a:latin typeface="Century Gothic" panose="020B0502020202020204" pitchFamily="34" charset="0"/>
              </a:rPr>
              <a:t>When you do this, you see the objects (soil, water, and vegetation) fall in different places in the plot.</a:t>
            </a:r>
          </a:p>
          <a:p>
            <a:r>
              <a:rPr lang="en-US" dirty="0">
                <a:latin typeface="Century Gothic" panose="020B0502020202020204" pitchFamily="34" charset="0"/>
              </a:rPr>
              <a:t>The software (QGIS and others) uses this information to distinguish between different land cover types.</a:t>
            </a:r>
          </a:p>
        </p:txBody>
      </p:sp>
      <p:pic>
        <p:nvPicPr>
          <p:cNvPr id="8" name="Shape 435"/>
          <p:cNvPicPr preferRelativeResize="0">
            <a:picLocks noGrp="1"/>
          </p:cNvPicPr>
          <p:nvPr/>
        </p:nvPicPr>
        <p:blipFill rotWithShape="1">
          <a:blip r:embed="rId2">
            <a:alphaModFix/>
          </a:blip>
          <a:srcRect/>
          <a:stretch/>
        </p:blipFill>
        <p:spPr>
          <a:xfrm>
            <a:off x="516508" y="2763263"/>
            <a:ext cx="5507995" cy="3554882"/>
          </a:xfrm>
          <a:prstGeom prst="rect">
            <a:avLst/>
          </a:prstGeom>
          <a:noFill/>
          <a:ln>
            <a:noFill/>
          </a:ln>
          <a:effectLst>
            <a:outerShdw blurRad="50800" dist="38100" dir="2700000" algn="tl" rotWithShape="0">
              <a:prstClr val="black">
                <a:alpha val="40000"/>
              </a:prstClr>
            </a:outerShdw>
          </a:effectLst>
        </p:spPr>
      </p:pic>
      <p:grpSp>
        <p:nvGrpSpPr>
          <p:cNvPr id="22" name="Group 21"/>
          <p:cNvGrpSpPr/>
          <p:nvPr/>
        </p:nvGrpSpPr>
        <p:grpSpPr>
          <a:xfrm>
            <a:off x="7057520" y="3568223"/>
            <a:ext cx="3904210" cy="2749922"/>
            <a:chOff x="7055932" y="3671504"/>
            <a:chExt cx="3904210" cy="2749922"/>
          </a:xfrm>
        </p:grpSpPr>
        <p:sp>
          <p:nvSpPr>
            <p:cNvPr id="20" name="Rectangle 19"/>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21" name="Group 20"/>
            <p:cNvGrpSpPr/>
            <p:nvPr/>
          </p:nvGrpSpPr>
          <p:grpSpPr>
            <a:xfrm>
              <a:off x="7262218" y="3896813"/>
              <a:ext cx="3491814" cy="2421388"/>
              <a:chOff x="7160744" y="3937975"/>
              <a:chExt cx="3491814" cy="2421388"/>
            </a:xfrm>
          </p:grpSpPr>
          <p:sp>
            <p:nvSpPr>
              <p:cNvPr id="10"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1"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2" name="Text Box 9"/>
              <p:cNvSpPr txBox="1">
                <a:spLocks noChangeArrowheads="1"/>
              </p:cNvSpPr>
              <p:nvPr/>
            </p:nvSpPr>
            <p:spPr bwMode="auto">
              <a:xfrm>
                <a:off x="7982624" y="6020066"/>
                <a:ext cx="2188054" cy="339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4 reflectance</a:t>
                </a:r>
              </a:p>
            </p:txBody>
          </p:sp>
          <p:sp>
            <p:nvSpPr>
              <p:cNvPr id="13" name="Text Box 10"/>
              <p:cNvSpPr txBox="1">
                <a:spLocks noChangeArrowheads="1"/>
              </p:cNvSpPr>
              <p:nvPr/>
            </p:nvSpPr>
            <p:spPr bwMode="auto">
              <a:xfrm rot="16200000">
                <a:off x="6279092" y="4819627"/>
                <a:ext cx="210185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3 reflectance</a:t>
                </a:r>
              </a:p>
            </p:txBody>
          </p:sp>
          <p:sp>
            <p:nvSpPr>
              <p:cNvPr id="14" name="Oval 11"/>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5" name="Oval 12"/>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6" name="Text Box 13"/>
              <p:cNvSpPr txBox="1">
                <a:spLocks noChangeArrowheads="1"/>
              </p:cNvSpPr>
              <p:nvPr/>
            </p:nvSpPr>
            <p:spPr bwMode="auto">
              <a:xfrm>
                <a:off x="9446853" y="5711177"/>
                <a:ext cx="1191352" cy="317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vegetation</a:t>
                </a:r>
              </a:p>
            </p:txBody>
          </p:sp>
          <p:sp>
            <p:nvSpPr>
              <p:cNvPr id="17" name="Text Box 14"/>
              <p:cNvSpPr txBox="1">
                <a:spLocks noChangeArrowheads="1"/>
              </p:cNvSpPr>
              <p:nvPr/>
            </p:nvSpPr>
            <p:spPr bwMode="auto">
              <a:xfrm>
                <a:off x="8788574" y="5091143"/>
                <a:ext cx="792205" cy="317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dry soil</a:t>
                </a:r>
              </a:p>
            </p:txBody>
          </p:sp>
          <p:sp>
            <p:nvSpPr>
              <p:cNvPr id="18" name="Oval 15"/>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19" name="Text Box 16"/>
              <p:cNvSpPr txBox="1">
                <a:spLocks noChangeArrowheads="1"/>
              </p:cNvSpPr>
              <p:nvPr/>
            </p:nvSpPr>
            <p:spPr bwMode="auto">
              <a:xfrm>
                <a:off x="7530919" y="5726295"/>
                <a:ext cx="75854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water</a:t>
                </a:r>
              </a:p>
            </p:txBody>
          </p:sp>
        </p:grpSp>
      </p:grpSp>
    </p:spTree>
    <p:extLst>
      <p:ext uri="{BB962C8B-B14F-4D97-AF65-F5344CB8AC3E}">
        <p14:creationId xmlns:p14="http://schemas.microsoft.com/office/powerpoint/2010/main" val="18632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5" y="1474335"/>
            <a:ext cx="3781014" cy="4843810"/>
          </a:xfrm>
        </p:spPr>
        <p:txBody>
          <a:bodyPr>
            <a:normAutofit/>
          </a:bodyPr>
          <a:lstStyle/>
          <a:p>
            <a:r>
              <a:rPr lang="en-US" sz="2200" dirty="0">
                <a:latin typeface="Century Gothic" panose="020B0502020202020204" pitchFamily="34" charset="0"/>
              </a:rPr>
              <a:t>There is some variation in reflectance values at different wavelengths.</a:t>
            </a:r>
          </a:p>
          <a:p>
            <a:r>
              <a:rPr lang="en-US" sz="2200" dirty="0">
                <a:latin typeface="Century Gothic" panose="020B0502020202020204" pitchFamily="34" charset="0"/>
              </a:rPr>
              <a:t>Depending on the land cover classes you want, the trick is to identify this variability.</a:t>
            </a:r>
          </a:p>
        </p:txBody>
      </p:sp>
      <p:graphicFrame>
        <p:nvGraphicFramePr>
          <p:cNvPr id="7" name="Object 4"/>
          <p:cNvGraphicFramePr>
            <a:graphicFrameLocks noChangeAspect="1"/>
          </p:cNvGraphicFramePr>
          <p:nvPr/>
        </p:nvGraphicFramePr>
        <p:xfrm>
          <a:off x="4496626" y="1474336"/>
          <a:ext cx="7211721" cy="3982529"/>
        </p:xfrm>
        <a:graphic>
          <a:graphicData uri="http://schemas.openxmlformats.org/presentationml/2006/ole">
            <mc:AlternateContent xmlns:mc="http://schemas.openxmlformats.org/markup-compatibility/2006">
              <mc:Choice xmlns:v="urn:schemas-microsoft-com:vml" Requires="v">
                <p:oleObj name="Chart" r:id="rId2" imgW="4572305" imgH="2524354" progId="Excel.Chart.8">
                  <p:embed/>
                </p:oleObj>
              </mc:Choice>
              <mc:Fallback>
                <p:oleObj name="Chart" r:id="rId2" imgW="4572305" imgH="2524354" progId="Excel.Chart.8">
                  <p:embed/>
                  <p:pic>
                    <p:nvPicPr>
                      <p:cNvPr id="7"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626" y="1474336"/>
                        <a:ext cx="7211721" cy="39825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 name="Title 1">
            <a:extLst>
              <a:ext uri="{FF2B5EF4-FFF2-40B4-BE49-F238E27FC236}">
                <a16:creationId xmlns:a16="http://schemas.microsoft.com/office/drawing/2014/main" id="{8F34477D-BBF5-4E11-92B7-9C7D8075A485}"/>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n-US" b="1" dirty="0">
                <a:latin typeface="Century Gothic" panose="020B0502020202020204" pitchFamily="34" charset="0"/>
              </a:rPr>
              <a:t>Spectral Signatures</a:t>
            </a:r>
          </a:p>
        </p:txBody>
      </p:sp>
    </p:spTree>
    <p:extLst>
      <p:ext uri="{BB962C8B-B14F-4D97-AF65-F5344CB8AC3E}">
        <p14:creationId xmlns:p14="http://schemas.microsoft.com/office/powerpoint/2010/main" val="1684232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3655" y="1182791"/>
            <a:ext cx="5577840" cy="4251960"/>
          </a:xfrm>
        </p:spPr>
        <p:txBody>
          <a:bodyPr>
            <a:normAutofit/>
          </a:bodyPr>
          <a:lstStyle/>
          <a:p>
            <a:r>
              <a:rPr lang="en-US" sz="2200" dirty="0">
                <a:latin typeface="Century Gothic" panose="020B0502020202020204" pitchFamily="34" charset="0"/>
              </a:rPr>
              <a:t>Easier: distinguishing between broad classes</a:t>
            </a:r>
          </a:p>
          <a:p>
            <a:pPr lvl="1"/>
            <a:r>
              <a:rPr lang="en-US" sz="2200" dirty="0">
                <a:latin typeface="Century Gothic" panose="020B0502020202020204" pitchFamily="34" charset="0"/>
              </a:rPr>
              <a:t>e.g., vegetation and soil</a:t>
            </a:r>
          </a:p>
          <a:p>
            <a:r>
              <a:rPr lang="en-US" sz="2200" dirty="0">
                <a:latin typeface="Century Gothic" panose="020B0502020202020204" pitchFamily="34" charset="0"/>
              </a:rPr>
              <a:t>Harder: distinguishing </a:t>
            </a:r>
            <a:r>
              <a:rPr lang="en-US" sz="2200" i="1" dirty="0">
                <a:latin typeface="Century Gothic" panose="020B0502020202020204" pitchFamily="34" charset="0"/>
              </a:rPr>
              <a:t>within</a:t>
            </a:r>
            <a:r>
              <a:rPr lang="en-US" sz="2200" dirty="0">
                <a:latin typeface="Century Gothic" panose="020B0502020202020204" pitchFamily="34" charset="0"/>
              </a:rPr>
              <a:t> broad classes</a:t>
            </a:r>
          </a:p>
          <a:p>
            <a:pPr lvl="1"/>
            <a:r>
              <a:rPr lang="en-US" sz="2200" dirty="0">
                <a:latin typeface="Century Gothic" panose="020B0502020202020204" pitchFamily="34" charset="0"/>
              </a:rPr>
              <a:t>e.g. vegetation types</a:t>
            </a:r>
          </a:p>
        </p:txBody>
      </p:sp>
      <p:sp>
        <p:nvSpPr>
          <p:cNvPr id="4" name="Content Placeholder 3"/>
          <p:cNvSpPr>
            <a:spLocks noGrp="1"/>
          </p:cNvSpPr>
          <p:nvPr>
            <p:ph idx="11"/>
          </p:nvPr>
        </p:nvSpPr>
        <p:spPr>
          <a:xfrm>
            <a:off x="6152675" y="1182791"/>
            <a:ext cx="5579293" cy="4251960"/>
          </a:xfrm>
        </p:spPr>
        <p:txBody>
          <a:bodyPr>
            <a:normAutofit/>
          </a:bodyPr>
          <a:lstStyle/>
          <a:p>
            <a:r>
              <a:rPr lang="en-US" sz="2200" dirty="0">
                <a:latin typeface="Century Gothic" panose="020B0502020202020204" pitchFamily="34" charset="0"/>
              </a:rPr>
              <a:t>Variation within and between type (broad classes) is below.</a:t>
            </a:r>
          </a:p>
        </p:txBody>
      </p:sp>
      <p:sp>
        <p:nvSpPr>
          <p:cNvPr id="5" name="Content Placeholder 4"/>
          <p:cNvSpPr>
            <a:spLocks noGrp="1"/>
          </p:cNvSpPr>
          <p:nvPr>
            <p:ph sz="quarter" idx="12"/>
          </p:nvPr>
        </p:nvSpPr>
        <p:spPr/>
        <p:txBody>
          <a:bodyPr/>
          <a:lstStyle/>
          <a:p>
            <a:endParaRPr lang="en-US" dirty="0">
              <a:latin typeface="Century Gothic" panose="020B0502020202020204" pitchFamily="34" charset="0"/>
            </a:endParaRPr>
          </a:p>
        </p:txBody>
      </p:sp>
      <p:sp>
        <p:nvSpPr>
          <p:cNvPr id="6" name="Content Placeholder 5"/>
          <p:cNvSpPr>
            <a:spLocks noGrp="1"/>
          </p:cNvSpPr>
          <p:nvPr>
            <p:ph sz="quarter" idx="13"/>
          </p:nvPr>
        </p:nvSpPr>
        <p:spPr/>
        <p:txBody>
          <a:bodyPr/>
          <a:lstStyle/>
          <a:p>
            <a:endParaRPr lang="en-US" dirty="0">
              <a:latin typeface="Century Gothic" panose="020B0502020202020204" pitchFamily="34" charset="0"/>
            </a:endParaRPr>
          </a:p>
        </p:txBody>
      </p:sp>
      <p:graphicFrame>
        <p:nvGraphicFramePr>
          <p:cNvPr id="7" name="Object 6"/>
          <p:cNvGraphicFramePr>
            <a:graphicFrameLocks noChangeAspect="1"/>
          </p:cNvGraphicFramePr>
          <p:nvPr/>
        </p:nvGraphicFramePr>
        <p:xfrm>
          <a:off x="446584" y="3233227"/>
          <a:ext cx="5669020" cy="3134346"/>
        </p:xfrm>
        <a:graphic>
          <a:graphicData uri="http://schemas.openxmlformats.org/presentationml/2006/ole">
            <mc:AlternateContent xmlns:mc="http://schemas.openxmlformats.org/markup-compatibility/2006">
              <mc:Choice xmlns:v="urn:schemas-microsoft-com:vml" Requires="v">
                <p:oleObj name="Chart" r:id="rId3" imgW="5134356" imgH="2838907" progId="Excel.Chart.8">
                  <p:embed/>
                </p:oleObj>
              </mc:Choice>
              <mc:Fallback>
                <p:oleObj name="Chart" r:id="rId3" imgW="5134356" imgH="2838907" progId="Excel.Chart.8">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584" y="3233227"/>
                        <a:ext cx="5669020" cy="3134346"/>
                      </a:xfrm>
                      <a:prstGeom prst="rect">
                        <a:avLst/>
                      </a:prstGeom>
                      <a:noFill/>
                      <a:ln>
                        <a:noFill/>
                      </a:ln>
                      <a:effectLst/>
                    </p:spPr>
                  </p:pic>
                </p:oleObj>
              </mc:Fallback>
            </mc:AlternateContent>
          </a:graphicData>
        </a:graphic>
      </p:graphicFrame>
      <p:graphicFrame>
        <p:nvGraphicFramePr>
          <p:cNvPr id="8" name="Object 7"/>
          <p:cNvGraphicFramePr>
            <a:graphicFrameLocks noChangeAspect="1"/>
          </p:cNvGraphicFramePr>
          <p:nvPr/>
        </p:nvGraphicFramePr>
        <p:xfrm>
          <a:off x="6277605" y="3241340"/>
          <a:ext cx="5283642" cy="3137938"/>
        </p:xfrm>
        <a:graphic>
          <a:graphicData uri="http://schemas.openxmlformats.org/presentationml/2006/ole">
            <mc:AlternateContent xmlns:mc="http://schemas.openxmlformats.org/markup-compatibility/2006">
              <mc:Choice xmlns:v="urn:schemas-microsoft-com:vml" Requires="v">
                <p:oleObj name="Chart" r:id="rId5" imgW="5410200" imgH="3213100" progId="Excel.Chart.8">
                  <p:embed/>
                </p:oleObj>
              </mc:Choice>
              <mc:Fallback>
                <p:oleObj name="Chart" r:id="rId5" imgW="5410200" imgH="3213100" progId="Excel.Chart.8">
                  <p:embed/>
                  <p:pic>
                    <p:nvPicPr>
                      <p:cNvPr id="8" name="Object 7"/>
                      <p:cNvPicPr/>
                      <p:nvPr/>
                    </p:nvPicPr>
                    <p:blipFill>
                      <a:blip r:embed="rId6"/>
                      <a:stretch>
                        <a:fillRect/>
                      </a:stretch>
                    </p:blipFill>
                    <p:spPr>
                      <a:xfrm>
                        <a:off x="6277605" y="3241340"/>
                        <a:ext cx="5283642" cy="3137938"/>
                      </a:xfrm>
                      <a:prstGeom prst="rect">
                        <a:avLst/>
                      </a:prstGeom>
                    </p:spPr>
                  </p:pic>
                </p:oleObj>
              </mc:Fallback>
            </mc:AlternateContent>
          </a:graphicData>
        </a:graphic>
      </p:graphicFrame>
      <p:sp>
        <p:nvSpPr>
          <p:cNvPr id="13" name="TextBox 12"/>
          <p:cNvSpPr txBox="1"/>
          <p:nvPr/>
        </p:nvSpPr>
        <p:spPr>
          <a:xfrm>
            <a:off x="8830225" y="3624556"/>
            <a:ext cx="1691489"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Vegetation</a:t>
            </a:r>
          </a:p>
        </p:txBody>
      </p:sp>
      <p:sp>
        <p:nvSpPr>
          <p:cNvPr id="14" name="TextBox 13"/>
          <p:cNvSpPr txBox="1"/>
          <p:nvPr/>
        </p:nvSpPr>
        <p:spPr>
          <a:xfrm>
            <a:off x="10607211" y="4084051"/>
            <a:ext cx="609462" cy="420564"/>
          </a:xfrm>
          <a:prstGeom prst="rect">
            <a:avLst/>
          </a:prstGeom>
          <a:solidFill>
            <a:schemeClr val="bg1">
              <a:lumMod val="95000"/>
              <a:alpha val="80000"/>
            </a:schemeClr>
          </a:solidFill>
        </p:spPr>
        <p:txBody>
          <a:bodyPr wrap="none" rtlCol="0">
            <a:spAutoFit/>
          </a:bodyPr>
          <a:lstStyle/>
          <a:p>
            <a:r>
              <a:rPr lang="en-US" sz="2133" dirty="0">
                <a:latin typeface="Century Gothic" panose="020B0502020202020204" pitchFamily="34" charset="0"/>
              </a:rPr>
              <a:t>Soil</a:t>
            </a:r>
          </a:p>
        </p:txBody>
      </p:sp>
      <p:sp>
        <p:nvSpPr>
          <p:cNvPr id="16" name="Oval 15"/>
          <p:cNvSpPr/>
          <p:nvPr/>
        </p:nvSpPr>
        <p:spPr>
          <a:xfrm>
            <a:off x="7393474" y="3695230"/>
            <a:ext cx="1367740" cy="951470"/>
          </a:xfrm>
          <a:prstGeom prst="ellipse">
            <a:avLst/>
          </a:prstGeom>
          <a:noFill/>
          <a:ln w="25400">
            <a:solidFill>
              <a:srgbClr val="00B05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19" name="Straight Arrow Connector 18"/>
          <p:cNvCxnSpPr>
            <a:endCxn id="16" idx="2"/>
          </p:cNvCxnSpPr>
          <p:nvPr/>
        </p:nvCxnSpPr>
        <p:spPr>
          <a:xfrm>
            <a:off x="4141102" y="3975467"/>
            <a:ext cx="3252372" cy="195499"/>
          </a:xfrm>
          <a:prstGeom prst="straightConnector1">
            <a:avLst/>
          </a:prstGeom>
          <a:ln>
            <a:solidFill>
              <a:srgbClr val="00B050"/>
            </a:solidFill>
            <a:tailEnd type="triangle" w="lg" len="med"/>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10030812" y="4556802"/>
            <a:ext cx="1152801" cy="743641"/>
          </a:xfrm>
          <a:prstGeom prst="ellipse">
            <a:avLst/>
          </a:prstGeom>
          <a:noFill/>
          <a:ln w="25400">
            <a:solidFill>
              <a:schemeClr val="accent5">
                <a:lumMod val="90000"/>
                <a:lumOff val="1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cxnSp>
        <p:nvCxnSpPr>
          <p:cNvPr id="21" name="Straight Arrow Connector 20"/>
          <p:cNvCxnSpPr>
            <a:endCxn id="20" idx="2"/>
          </p:cNvCxnSpPr>
          <p:nvPr/>
        </p:nvCxnSpPr>
        <p:spPr>
          <a:xfrm flipV="1">
            <a:off x="4141103" y="4928623"/>
            <a:ext cx="5889709" cy="162097"/>
          </a:xfrm>
          <a:prstGeom prst="straightConnector1">
            <a:avLst/>
          </a:prstGeom>
          <a:ln>
            <a:solidFill>
              <a:schemeClr val="accent5">
                <a:lumMod val="90000"/>
                <a:lumOff val="10000"/>
              </a:schemeClr>
            </a:solidFill>
            <a:tailEnd type="triangle" w="lg" len="med"/>
          </a:ln>
        </p:spPr>
        <p:style>
          <a:lnRef idx="2">
            <a:schemeClr val="accent1"/>
          </a:lnRef>
          <a:fillRef idx="0">
            <a:schemeClr val="accent1"/>
          </a:fillRef>
          <a:effectRef idx="1">
            <a:schemeClr val="accent1"/>
          </a:effectRef>
          <a:fontRef idx="minor">
            <a:schemeClr val="tx1"/>
          </a:fontRef>
        </p:style>
      </p:cxnSp>
      <p:sp>
        <p:nvSpPr>
          <p:cNvPr id="22" name="Title 1">
            <a:extLst>
              <a:ext uri="{FF2B5EF4-FFF2-40B4-BE49-F238E27FC236}">
                <a16:creationId xmlns:a16="http://schemas.microsoft.com/office/drawing/2014/main" id="{E14C9661-E213-4CCA-B7B1-60A6977B8501}"/>
              </a:ext>
            </a:extLst>
          </p:cNvPr>
          <p:cNvSpPr txBox="1">
            <a:spLocks/>
          </p:cNvSpPr>
          <p:nvPr/>
        </p:nvSpPr>
        <p:spPr>
          <a:xfrm>
            <a:off x="482193" y="274642"/>
            <a:ext cx="11227615" cy="576299"/>
          </a:xfrm>
          <a:prstGeom prst="rect">
            <a:avLst/>
          </a:prstGeom>
          <a:noFill/>
          <a:ln>
            <a:noFill/>
          </a:ln>
        </p:spPr>
        <p:txBody>
          <a:bodyPr spcFirstLastPara="1" wrap="square" lIns="121875" tIns="60925" rIns="121875" bIns="609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2800" b="0" i="0" u="none" strike="noStrike" cap="none">
                <a:solidFill>
                  <a:schemeClr val="dk1"/>
                </a:solidFill>
                <a:latin typeface="Century Gothic"/>
                <a:ea typeface="Century Gothic"/>
                <a:cs typeface="Century Gothic"/>
                <a:sym typeface="Century Gothic"/>
              </a:defRPr>
            </a:lvl9pPr>
          </a:lstStyle>
          <a:p>
            <a:r>
              <a:rPr lang="en-US" b="1" dirty="0">
                <a:latin typeface="Century Gothic" panose="020B0502020202020204" pitchFamily="34" charset="0"/>
              </a:rPr>
              <a:t>Spectral Variation</a:t>
            </a:r>
          </a:p>
        </p:txBody>
      </p:sp>
    </p:spTree>
    <p:extLst>
      <p:ext uri="{BB962C8B-B14F-4D97-AF65-F5344CB8AC3E}">
        <p14:creationId xmlns:p14="http://schemas.microsoft.com/office/powerpoint/2010/main" val="122166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a:latin typeface="Century Gothic" panose="020B0502020202020204" pitchFamily="34" charset="0"/>
              </a:rPr>
              <a:t>Multi-Dimensional Spectral Plots</a:t>
            </a:r>
          </a:p>
        </p:txBody>
      </p:sp>
      <p:sp>
        <p:nvSpPr>
          <p:cNvPr id="8" name="Content Placeholder 7"/>
          <p:cNvSpPr>
            <a:spLocks noGrp="1"/>
          </p:cNvSpPr>
          <p:nvPr>
            <p:ph idx="1"/>
          </p:nvPr>
        </p:nvSpPr>
        <p:spPr>
          <a:xfrm>
            <a:off x="506404" y="1097619"/>
            <a:ext cx="5577840" cy="4251960"/>
          </a:xfrm>
        </p:spPr>
        <p:txBody>
          <a:bodyPr>
            <a:normAutofit/>
          </a:bodyPr>
          <a:lstStyle/>
          <a:p>
            <a:r>
              <a:rPr lang="en-US" sz="2200" dirty="0">
                <a:latin typeface="Century Gothic" panose="020B0502020202020204" pitchFamily="34" charset="0"/>
              </a:rPr>
              <a:t>When looking at spectral plots, each band represents a different dimension.</a:t>
            </a:r>
          </a:p>
          <a:p>
            <a:r>
              <a:rPr lang="en-US" sz="2200" dirty="0">
                <a:latin typeface="Century Gothic" panose="020B0502020202020204" pitchFamily="34" charset="0"/>
              </a:rPr>
              <a:t>For example, this is a 2-dimensional plot:</a:t>
            </a:r>
          </a:p>
        </p:txBody>
      </p:sp>
      <p:sp>
        <p:nvSpPr>
          <p:cNvPr id="10" name="Content Placeholder 9"/>
          <p:cNvSpPr>
            <a:spLocks noGrp="1"/>
          </p:cNvSpPr>
          <p:nvPr>
            <p:ph idx="11"/>
          </p:nvPr>
        </p:nvSpPr>
        <p:spPr>
          <a:xfrm>
            <a:off x="6159006" y="1097619"/>
            <a:ext cx="5579293" cy="4251960"/>
          </a:xfrm>
        </p:spPr>
        <p:txBody>
          <a:bodyPr>
            <a:normAutofit/>
          </a:bodyPr>
          <a:lstStyle/>
          <a:p>
            <a:r>
              <a:rPr lang="en-US" sz="2200" dirty="0">
                <a:latin typeface="Century Gothic" panose="020B0502020202020204" pitchFamily="34" charset="0"/>
              </a:rPr>
              <a:t>In a spectral plot, pixels are plotted in n-dimensional space (where n represents the number of bands).</a:t>
            </a:r>
          </a:p>
          <a:p>
            <a:r>
              <a:rPr lang="en-US" sz="2200" dirty="0">
                <a:latin typeface="Century Gothic" panose="020B0502020202020204" pitchFamily="34" charset="0"/>
              </a:rPr>
              <a:t>This is an example of a 3-dimensional spectral plot: </a:t>
            </a:r>
          </a:p>
        </p:txBody>
      </p:sp>
      <p:sp>
        <p:nvSpPr>
          <p:cNvPr id="12" name="Content Placeholder 11"/>
          <p:cNvSpPr>
            <a:spLocks noGrp="1"/>
          </p:cNvSpPr>
          <p:nvPr>
            <p:ph sz="quarter" idx="13"/>
          </p:nvPr>
        </p:nvSpPr>
        <p:spPr>
          <a:xfrm>
            <a:off x="6132576" y="5880295"/>
            <a:ext cx="5577840" cy="437851"/>
          </a:xfrm>
        </p:spPr>
        <p:txBody>
          <a:bodyPr/>
          <a:lstStyle/>
          <a:p>
            <a:r>
              <a:rPr lang="en-US" dirty="0">
                <a:latin typeface="Century Gothic" panose="020B0502020202020204" pitchFamily="34" charset="0"/>
              </a:rPr>
              <a:t>Sabins, F. F. (1987). </a:t>
            </a:r>
            <a:r>
              <a:rPr lang="en-US" i="1" dirty="0">
                <a:latin typeface="Century Gothic" panose="020B0502020202020204" pitchFamily="34" charset="0"/>
              </a:rPr>
              <a:t>Remote Sensing: Principles and Interpretation</a:t>
            </a:r>
            <a:r>
              <a:rPr lang="en-US" dirty="0">
                <a:latin typeface="Century Gothic" panose="020B0502020202020204" pitchFamily="34" charset="0"/>
              </a:rPr>
              <a:t> (2nd ed.). W.H. Freeman and Company.</a:t>
            </a:r>
          </a:p>
        </p:txBody>
      </p:sp>
      <p:grpSp>
        <p:nvGrpSpPr>
          <p:cNvPr id="13" name="Group 12"/>
          <p:cNvGrpSpPr/>
          <p:nvPr/>
        </p:nvGrpSpPr>
        <p:grpSpPr>
          <a:xfrm>
            <a:off x="1317866" y="3268777"/>
            <a:ext cx="3904210" cy="2749922"/>
            <a:chOff x="7055932" y="3671504"/>
            <a:chExt cx="3904210" cy="2749922"/>
          </a:xfrm>
        </p:grpSpPr>
        <p:sp>
          <p:nvSpPr>
            <p:cNvPr id="14" name="Rectangle 13"/>
            <p:cNvSpPr/>
            <p:nvPr/>
          </p:nvSpPr>
          <p:spPr>
            <a:xfrm>
              <a:off x="7055932" y="3671504"/>
              <a:ext cx="3904210" cy="274992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endParaRPr>
            </a:p>
          </p:txBody>
        </p:sp>
        <p:grpSp>
          <p:nvGrpSpPr>
            <p:cNvPr id="15" name="Group 14"/>
            <p:cNvGrpSpPr/>
            <p:nvPr/>
          </p:nvGrpSpPr>
          <p:grpSpPr>
            <a:xfrm>
              <a:off x="7262218" y="3896813"/>
              <a:ext cx="3491814" cy="2421388"/>
              <a:chOff x="7160744" y="3937975"/>
              <a:chExt cx="3491814" cy="2421388"/>
            </a:xfrm>
          </p:grpSpPr>
          <p:sp>
            <p:nvSpPr>
              <p:cNvPr id="16" name="Line 7"/>
              <p:cNvSpPr>
                <a:spLocks noChangeShapeType="1"/>
              </p:cNvSpPr>
              <p:nvPr/>
            </p:nvSpPr>
            <p:spPr bwMode="auto">
              <a:xfrm>
                <a:off x="7499474" y="3959344"/>
                <a:ext cx="1270" cy="2059121"/>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7" name="Line 8"/>
              <p:cNvSpPr>
                <a:spLocks noChangeShapeType="1"/>
              </p:cNvSpPr>
              <p:nvPr/>
            </p:nvSpPr>
            <p:spPr bwMode="auto">
              <a:xfrm>
                <a:off x="7500744" y="6018465"/>
                <a:ext cx="315181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3199" dirty="0">
                  <a:latin typeface="Century Gothic" panose="020B0502020202020204" pitchFamily="34" charset="0"/>
                </a:endParaRPr>
              </a:p>
            </p:txBody>
          </p:sp>
          <p:sp>
            <p:nvSpPr>
              <p:cNvPr id="18" name="Text Box 9"/>
              <p:cNvSpPr txBox="1">
                <a:spLocks noChangeArrowheads="1"/>
              </p:cNvSpPr>
              <p:nvPr/>
            </p:nvSpPr>
            <p:spPr bwMode="auto">
              <a:xfrm>
                <a:off x="7982624" y="6020066"/>
                <a:ext cx="2188054" cy="3392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4 reflectance</a:t>
                </a:r>
              </a:p>
            </p:txBody>
          </p:sp>
          <p:sp>
            <p:nvSpPr>
              <p:cNvPr id="19" name="Text Box 10"/>
              <p:cNvSpPr txBox="1">
                <a:spLocks noChangeArrowheads="1"/>
              </p:cNvSpPr>
              <p:nvPr/>
            </p:nvSpPr>
            <p:spPr bwMode="auto">
              <a:xfrm rot="16200000">
                <a:off x="6279092" y="4819627"/>
                <a:ext cx="210185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Band 3 reflectance</a:t>
                </a:r>
              </a:p>
            </p:txBody>
          </p:sp>
          <p:sp>
            <p:nvSpPr>
              <p:cNvPr id="20" name="Oval 11"/>
              <p:cNvSpPr>
                <a:spLocks noChangeArrowheads="1"/>
              </p:cNvSpPr>
              <p:nvPr/>
            </p:nvSpPr>
            <p:spPr bwMode="auto">
              <a:xfrm>
                <a:off x="9940858" y="5557533"/>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1" name="Oval 12"/>
              <p:cNvSpPr>
                <a:spLocks noChangeArrowheads="1"/>
              </p:cNvSpPr>
              <p:nvPr/>
            </p:nvSpPr>
            <p:spPr bwMode="auto">
              <a:xfrm>
                <a:off x="9083006" y="4942957"/>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2" name="Text Box 13"/>
              <p:cNvSpPr txBox="1">
                <a:spLocks noChangeArrowheads="1"/>
              </p:cNvSpPr>
              <p:nvPr/>
            </p:nvSpPr>
            <p:spPr bwMode="auto">
              <a:xfrm>
                <a:off x="9446853" y="5711177"/>
                <a:ext cx="1191352" cy="317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vegetation</a:t>
                </a:r>
              </a:p>
            </p:txBody>
          </p:sp>
          <p:sp>
            <p:nvSpPr>
              <p:cNvPr id="23" name="Text Box 14"/>
              <p:cNvSpPr txBox="1">
                <a:spLocks noChangeArrowheads="1"/>
              </p:cNvSpPr>
              <p:nvPr/>
            </p:nvSpPr>
            <p:spPr bwMode="auto">
              <a:xfrm>
                <a:off x="8788574" y="5091143"/>
                <a:ext cx="792205" cy="317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466" dirty="0">
                    <a:latin typeface="Century Gothic" panose="020B0502020202020204" pitchFamily="34" charset="0"/>
                  </a:rPr>
                  <a:t>dry soil</a:t>
                </a:r>
              </a:p>
            </p:txBody>
          </p:sp>
          <p:sp>
            <p:nvSpPr>
              <p:cNvPr id="24" name="Oval 15"/>
              <p:cNvSpPr>
                <a:spLocks noChangeArrowheads="1"/>
              </p:cNvSpPr>
              <p:nvPr/>
            </p:nvSpPr>
            <p:spPr bwMode="auto">
              <a:xfrm>
                <a:off x="7805759" y="5634355"/>
                <a:ext cx="203343" cy="153644"/>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endParaRPr lang="en-US" altLang="en-US" sz="3199" dirty="0">
                  <a:latin typeface="Century Gothic" panose="020B0502020202020204" pitchFamily="34" charset="0"/>
                </a:endParaRPr>
              </a:p>
            </p:txBody>
          </p:sp>
          <p:sp>
            <p:nvSpPr>
              <p:cNvPr id="25" name="Text Box 16"/>
              <p:cNvSpPr txBox="1">
                <a:spLocks noChangeArrowheads="1"/>
              </p:cNvSpPr>
              <p:nvPr/>
            </p:nvSpPr>
            <p:spPr bwMode="auto">
              <a:xfrm>
                <a:off x="7530919" y="5726295"/>
                <a:ext cx="75854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algn="ctr"/>
                <a:r>
                  <a:rPr lang="en-US" altLang="en-US" sz="1600" dirty="0">
                    <a:latin typeface="Century Gothic" panose="020B0502020202020204" pitchFamily="34" charset="0"/>
                  </a:rPr>
                  <a:t>water</a:t>
                </a:r>
              </a:p>
            </p:txBody>
          </p:sp>
        </p:grpSp>
      </p:grpSp>
      <p:pic>
        <p:nvPicPr>
          <p:cNvPr id="26" name="Picture 4" descr="cluster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22261" y="3268778"/>
            <a:ext cx="3151600" cy="252315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57509459"/>
      </p:ext>
    </p:extLst>
  </p:cSld>
  <p:clrMapOvr>
    <a:masterClrMapping/>
  </p:clrMapOvr>
</p:sld>
</file>

<file path=ppt/theme/theme1.xml><?xml version="1.0" encoding="utf-8"?>
<a:theme xmlns:a="http://schemas.openxmlformats.org/drawingml/2006/main" name="logo-v2">
  <a:themeElements>
    <a:clrScheme name="ARSET4">
      <a:dk1>
        <a:srgbClr val="000000"/>
      </a:dk1>
      <a:lt1>
        <a:srgbClr val="FFFFFF"/>
      </a:lt1>
      <a:dk2>
        <a:srgbClr val="89A028"/>
      </a:dk2>
      <a:lt2>
        <a:srgbClr val="EAE2C4"/>
      </a:lt2>
      <a:accent1>
        <a:srgbClr val="20584F"/>
      </a:accent1>
      <a:accent2>
        <a:srgbClr val="136C9A"/>
      </a:accent2>
      <a:accent3>
        <a:srgbClr val="5E3A60"/>
      </a:accent3>
      <a:accent4>
        <a:srgbClr val="D5462F"/>
      </a:accent4>
      <a:accent5>
        <a:srgbClr val="D89B21"/>
      </a:accent5>
      <a:accent6>
        <a:srgbClr val="BDAB8B"/>
      </a:accent6>
      <a:hlink>
        <a:srgbClr val="136C9A"/>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pdated_final">
  <a:themeElements>
    <a:clrScheme name="Custom 7">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167"/>
      </a:accent4>
      <a:accent5>
        <a:srgbClr val="5A1705"/>
      </a:accent5>
      <a:accent6>
        <a:srgbClr val="485E41"/>
      </a:accent6>
      <a:hlink>
        <a:srgbClr val="6C8293"/>
      </a:hlink>
      <a:folHlink>
        <a:srgbClr val="7F95A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1172</TotalTime>
  <Words>6073</Words>
  <Application>Microsoft Macintosh PowerPoint</Application>
  <PresentationFormat>Widescreen</PresentationFormat>
  <Paragraphs>387</Paragraphs>
  <Slides>42</Slides>
  <Notes>32</Notes>
  <HiddenSlides>0</HiddenSlides>
  <MMClips>1</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48" baseType="lpstr">
      <vt:lpstr>Arial</vt:lpstr>
      <vt:lpstr>Century Gothic</vt:lpstr>
      <vt:lpstr>Calibri</vt:lpstr>
      <vt:lpstr>logo-v2</vt:lpstr>
      <vt:lpstr>updated_final</vt:lpstr>
      <vt:lpstr>Chart</vt:lpstr>
      <vt:lpstr>Overview of Land Cover Remote Sensing</vt:lpstr>
      <vt:lpstr>PowerPoint Presentation</vt:lpstr>
      <vt:lpstr>Turning Data Into Information</vt:lpstr>
      <vt:lpstr>PowerPoint Presentation</vt:lpstr>
      <vt:lpstr>Land Cover Mapping Basics</vt:lpstr>
      <vt:lpstr>Land Cover Mapping Basics</vt:lpstr>
      <vt:lpstr>PowerPoint Presentation</vt:lpstr>
      <vt:lpstr>PowerPoint Presentation</vt:lpstr>
      <vt:lpstr>Multi-Dimensional Spectral Plots</vt:lpstr>
      <vt:lpstr>PowerPoint Presentation</vt:lpstr>
      <vt:lpstr>Image Classification (Approaches)</vt:lpstr>
      <vt:lpstr>Image Classification (Methods)</vt:lpstr>
      <vt:lpstr>Supervised vs. Unsupervised Classification</vt:lpstr>
      <vt:lpstr>Image Classification (Supervised Method)</vt:lpstr>
      <vt:lpstr>Image Classification (Supervised Method)</vt:lpstr>
      <vt:lpstr>Training Sites (or Regions of Interest [ROI])</vt:lpstr>
      <vt:lpstr>Selecting training sites</vt:lpstr>
      <vt:lpstr>Introduction to Google Earth Engine Functionalities and Available Data Types</vt:lpstr>
      <vt:lpstr>Google Earth Engine Account Reminder</vt:lpstr>
      <vt:lpstr>Cloud-Based Raster Computing for Remote Sensing Analysis</vt:lpstr>
      <vt:lpstr>The Google Earth Engine Platform</vt:lpstr>
      <vt:lpstr>PowerPoint Presentation</vt:lpstr>
      <vt:lpstr>Application Programming Interface (API)</vt:lpstr>
      <vt:lpstr>Google Earth Engine Functionality </vt:lpstr>
      <vt:lpstr>GEE Land Applications</vt:lpstr>
      <vt:lpstr>Available Satellite Sensor Data in GEE: Landsat Series</vt:lpstr>
      <vt:lpstr>Available Satellite Sensor Data in GEE: Sentinel-2</vt:lpstr>
      <vt:lpstr>Available Satellite Sensor Data in GEE: MODIS</vt:lpstr>
      <vt:lpstr>Available Satellite Sensor Data in GEE: Sentinel-1 SAR</vt:lpstr>
      <vt:lpstr>Applications of GEE for Land Management: Burn Severity</vt:lpstr>
      <vt:lpstr>Applications of GEE for Land Management: Mangrove Mapping</vt:lpstr>
      <vt:lpstr>Applications of GEE for Land Management: Land Cover</vt:lpstr>
      <vt:lpstr>Applications of GEE for Land Management: Vegetation Indices</vt:lpstr>
      <vt:lpstr>Available Satellite Sensor Data in GEE: Land Cover Products</vt:lpstr>
      <vt:lpstr>Demo – Land Cover Acquisition</vt:lpstr>
      <vt:lpstr>ESA WorldCover 10m v100</vt:lpstr>
      <vt:lpstr>Summary</vt:lpstr>
      <vt:lpstr>Resources for Help</vt:lpstr>
      <vt:lpstr>Demo – Surface Water Acquisition</vt:lpstr>
      <vt:lpstr>JRC Global Surface Water Mapping Layers, v1.4</vt:lpstr>
      <vt:lpstr>Resources for Help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1: Using Google Earth Engine for Land Monitoring Applications</dc:title>
  <dc:creator>Elizabeth Hook</dc:creator>
  <cp:lastModifiedBy>Mccartney, Sean (GSFC-610.0)[SCIENCE SYSTEMS AND APPLICATIONS INC]</cp:lastModifiedBy>
  <cp:revision>20</cp:revision>
  <dcterms:created xsi:type="dcterms:W3CDTF">2018-02-06T19:28:25Z</dcterms:created>
  <dcterms:modified xsi:type="dcterms:W3CDTF">2022-11-14T07:49:32Z</dcterms:modified>
</cp:coreProperties>
</file>